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40"/>
  </p:notesMasterIdLst>
  <p:sldIdLst>
    <p:sldId id="399" r:id="rId2"/>
    <p:sldId id="344" r:id="rId3"/>
    <p:sldId id="349" r:id="rId4"/>
    <p:sldId id="350" r:id="rId5"/>
    <p:sldId id="351" r:id="rId6"/>
    <p:sldId id="352" r:id="rId7"/>
    <p:sldId id="362" r:id="rId8"/>
    <p:sldId id="359" r:id="rId9"/>
    <p:sldId id="361" r:id="rId10"/>
    <p:sldId id="360" r:id="rId11"/>
    <p:sldId id="364" r:id="rId12"/>
    <p:sldId id="353" r:id="rId13"/>
    <p:sldId id="371" r:id="rId14"/>
    <p:sldId id="372" r:id="rId15"/>
    <p:sldId id="375" r:id="rId16"/>
    <p:sldId id="376" r:id="rId17"/>
    <p:sldId id="373" r:id="rId18"/>
    <p:sldId id="378" r:id="rId19"/>
    <p:sldId id="383" r:id="rId20"/>
    <p:sldId id="380" r:id="rId21"/>
    <p:sldId id="381" r:id="rId22"/>
    <p:sldId id="382" r:id="rId23"/>
    <p:sldId id="386" r:id="rId24"/>
    <p:sldId id="387" r:id="rId25"/>
    <p:sldId id="388" r:id="rId26"/>
    <p:sldId id="384" r:id="rId27"/>
    <p:sldId id="390" r:id="rId28"/>
    <p:sldId id="276" r:id="rId29"/>
    <p:sldId id="356" r:id="rId30"/>
    <p:sldId id="357" r:id="rId31"/>
    <p:sldId id="355" r:id="rId32"/>
    <p:sldId id="358" r:id="rId33"/>
    <p:sldId id="365" r:id="rId34"/>
    <p:sldId id="366" r:id="rId35"/>
    <p:sldId id="367" r:id="rId36"/>
    <p:sldId id="368" r:id="rId37"/>
    <p:sldId id="369" r:id="rId38"/>
    <p:sldId id="398" r:id="rId3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A2C911"/>
    <a:srgbClr val="9966FF"/>
    <a:srgbClr val="FFFF99"/>
    <a:srgbClr val="AACA0A"/>
    <a:srgbClr val="CCFFFF"/>
    <a:srgbClr val="CC99FF"/>
    <a:srgbClr val="CC66FF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26" autoAdjust="0"/>
    <p:restoredTop sz="95095" autoAdjust="0"/>
  </p:normalViewPr>
  <p:slideViewPr>
    <p:cSldViewPr>
      <p:cViewPr varScale="1">
        <p:scale>
          <a:sx n="69" d="100"/>
          <a:sy n="69" d="100"/>
        </p:scale>
        <p:origin x="-11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80BE602-1043-4881-B1C6-56373483E8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9C648C-A74B-4ACC-AEE4-FF75D8C6181F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E310954-8C52-4624-9D75-DAB1277BAFF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8D0FE3-2D17-465E-9290-DC8D3F1C5E8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E7E00B-B6E1-471C-8538-7F1C4FC7907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E2D88D0-490A-469A-85F4-577BFF479B02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80597D-FDAA-44D5-BDBF-CFB0DE44E843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FA59E7-C39B-49F3-A6FB-699B66A2732F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A9091B-CB34-48C7-8158-71814F38F7B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8D408E-752E-45F9-B178-E0F64785B607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C2D31A8-C913-477C-AAE1-4BE04418EB1B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AE5446-247D-4A71-9A74-FD6064074EAC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C3A1FB-629E-428A-8CF0-48BB4F7CE037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CB40D4-8B14-4F0E-AA17-126BF76F43D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E59E0E0-63DD-420E-ADAF-30A38ACB01FC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80B3E0-F9EF-4469-BD4E-E0280E559050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74D39EA-C07B-4422-A3C2-3DAFB3796FA0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DAE768-539B-487B-B8C7-426711D5450F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8535F48-C853-48B9-BE58-C3ADF28F27C3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063659-8206-4A56-80A4-00258D60542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6045B69-FB3E-4E1D-BB0A-6311F7618812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81505D-3A07-40E2-A9A1-5099220FDFDC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98F177-C854-4A93-AC12-DA93AF77AC84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5DD5FF-2405-4B89-9B88-53701F79B6A4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782011-5D48-42B7-BAA8-162021027AB5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C1C2E79-DBF9-447D-9983-B7591B90C24E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9DEFBB-BF62-464D-92B9-65260EE73C2A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B363D27-DC6A-4A0A-AA24-A8C83FC17105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C4D8650-6102-42E5-AB17-40E5C18F6451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12FF98-D86F-4256-AF32-7D8D7851B882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05C28F-23D4-4A51-AAFB-7A40EEEB0957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B1F80FC-6A27-4866-A2EB-FDB46C04C42D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2E7660-2550-4170-AB3B-7B25E773731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E42E2D-C8E8-45ED-8998-EE498D5F573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AD953B2-A6AF-4F89-843A-F0E4E0EB967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AD9FFBC-E493-4C62-B80B-649B6B16255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D6BE3A7-9475-4E87-BB38-3CC3F1EBD724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5018DE9-0082-4AE8-A821-5CFBAE32CC2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6B1D1-ECA4-43FF-A073-489DE8BE77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796F0-B114-4823-884D-10557729C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0A0B6-01F0-4414-BC67-2546DBA8A4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5994-7798-4C31-9A64-F0A57EA5D9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6F9AF-B98B-4F69-8F82-D3EF0F8613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C2A0-1C52-4F99-AB69-C9B5D9F01D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8287E-5D25-49F0-BD1A-BD36B0CC9D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DCBC8-A44C-4DB5-8627-F66464748B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12F3-07AC-46D1-9A76-EF15424D2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0DFA6-8B97-4ABB-B615-0F723EEB9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00B94-309E-4529-9D6A-CE95324330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4E286-74F4-4430-84CC-0EEE237424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771A8-3518-4819-AE9E-6E3279485F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250AE-5684-47E8-9288-EB305B94FA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8BCE8-A690-4CD1-BFBD-86B3550D43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42FFE-9C50-4954-917C-A3FE00A8DD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72BE2B-DA10-4FD6-AB08-332E7B196F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transition spd="med">
    <p:blinds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678955">
            <a:off x="3713488" y="2216948"/>
            <a:ext cx="45514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</a:rPr>
              <a:t>Своя игра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Столицы – Анаграммы (30)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endParaRPr lang="ru-RU" altLang="ru-RU" b="1" smtClean="0">
              <a:solidFill>
                <a:srgbClr val="FF3300"/>
              </a:solidFill>
              <a:latin typeface="Georgia" pitchFamily="18" charset="0"/>
            </a:endParaRPr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371600"/>
            <a:ext cx="8458200" cy="5181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4800" smtClean="0">
                <a:solidFill>
                  <a:schemeClr val="bg1"/>
                </a:solidFill>
              </a:rPr>
              <a:t>Пешеходная улица Москвы </a:t>
            </a:r>
            <a:r>
              <a:rPr lang="ru-RU" altLang="ru-RU" sz="4800" b="1" smtClean="0">
                <a:solidFill>
                  <a:schemeClr val="bg1"/>
                </a:solidFill>
              </a:rPr>
              <a:t>→</a:t>
            </a:r>
            <a:r>
              <a:rPr lang="ru-RU" altLang="ru-RU" sz="4800" smtClean="0">
                <a:solidFill>
                  <a:schemeClr val="bg1"/>
                </a:solidFill>
              </a:rPr>
              <a:t>...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600" i="1" smtClean="0">
                <a:solidFill>
                  <a:schemeClr val="bg1"/>
                </a:solidFill>
              </a:rPr>
              <a:t>(в Африке, "апельсиновая столица".)</a:t>
            </a:r>
            <a:endParaRPr lang="ru-RU" altLang="ru-RU" sz="36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u="sng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Арбат - Рабат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1126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1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1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1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1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1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1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Столицы – Анаграммы (40)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endParaRPr lang="ru-RU" altLang="ru-RU" b="1" smtClean="0">
              <a:solidFill>
                <a:srgbClr val="FF3300"/>
              </a:solidFill>
              <a:latin typeface="Georgia" pitchFamily="18" charset="0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7696200" cy="5181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Близкая родственница бочки </a:t>
            </a:r>
            <a:r>
              <a:rPr lang="ru-RU" altLang="ru-RU" sz="4000" b="1" smtClean="0">
                <a:solidFill>
                  <a:schemeClr val="bg1"/>
                </a:solidFill>
              </a:rPr>
              <a:t>→</a:t>
            </a:r>
            <a:r>
              <a:rPr lang="ru-RU" altLang="ru-RU" sz="4000" smtClean="0">
                <a:solidFill>
                  <a:schemeClr val="bg1"/>
                </a:solidFill>
              </a:rPr>
              <a:t> ... 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i="1" smtClean="0">
                <a:solidFill>
                  <a:schemeClr val="bg1"/>
                </a:solidFill>
              </a:rPr>
              <a:t>(В Южной Азии, в дельте Ганга - Брахмапутры).</a:t>
            </a:r>
            <a:endParaRPr lang="ru-RU" altLang="ru-RU" sz="2800" smtClean="0">
              <a:solidFill>
                <a:schemeClr val="bg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z="2400" b="1" smtClean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b="1" smtClean="0">
                <a:solidFill>
                  <a:srgbClr val="FFFF00"/>
                </a:solidFill>
              </a:rPr>
              <a:t>Ответ: </a:t>
            </a:r>
            <a:r>
              <a:rPr lang="ru-RU" altLang="ru-RU" i="1" smtClean="0">
                <a:solidFill>
                  <a:srgbClr val="FFFF00"/>
                </a:solidFill>
              </a:rPr>
              <a:t>Кадка - Дакка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pic>
        <p:nvPicPr>
          <p:cNvPr id="309259" name="Picture 11" descr="вопрос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81400" y="2743200"/>
            <a:ext cx="4724400" cy="2184400"/>
          </a:xfrm>
          <a:noFill/>
        </p:spPr>
      </p:pic>
      <p:sp>
        <p:nvSpPr>
          <p:cNvPr id="1229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9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9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Столицы – Анаграммы (50)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endParaRPr lang="ru-RU" altLang="ru-RU" b="1" smtClean="0">
              <a:solidFill>
                <a:srgbClr val="FF3300"/>
              </a:solidFill>
              <a:latin typeface="Georgia" pitchFamily="18" charset="0"/>
            </a:endParaRPr>
          </a:p>
        </p:txBody>
      </p:sp>
      <p:sp>
        <p:nvSpPr>
          <p:cNvPr id="276487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600200"/>
            <a:ext cx="7772400" cy="5029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6000" smtClean="0">
                <a:solidFill>
                  <a:schemeClr val="bg1"/>
                </a:solidFill>
              </a:rPr>
              <a:t>Сахарный остров </a:t>
            </a:r>
            <a:r>
              <a:rPr lang="ru-RU" altLang="ru-RU" sz="6000" b="1" smtClean="0">
                <a:solidFill>
                  <a:schemeClr val="bg1"/>
                </a:solidFill>
              </a:rPr>
              <a:t>→</a:t>
            </a:r>
            <a:r>
              <a:rPr lang="ru-RU" altLang="ru-RU" sz="6000" smtClean="0">
                <a:solidFill>
                  <a:schemeClr val="bg1"/>
                </a:solidFill>
              </a:rPr>
              <a:t> ...</a:t>
            </a:r>
          </a:p>
          <a:p>
            <a:pPr eaLnBrk="1" hangingPunct="1">
              <a:buFont typeface="Arial" charset="0"/>
              <a:buNone/>
            </a:pPr>
            <a:r>
              <a:rPr lang="ru-RU" altLang="ru-RU" i="1" smtClean="0">
                <a:solidFill>
                  <a:schemeClr val="bg1"/>
                </a:solidFill>
              </a:rPr>
              <a:t>(В Закавказье, на Каспийском море).</a:t>
            </a:r>
            <a:endParaRPr lang="ru-RU" altLang="ru-RU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Куба - Баку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1331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839200" cy="11430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Кто-кто в городе (посёлке) живёт? (10)</a:t>
            </a:r>
            <a:r>
              <a:rPr lang="ru-RU" altLang="ru-RU" sz="3600" smtClean="0">
                <a:solidFill>
                  <a:srgbClr val="FFFF00"/>
                </a:solidFill>
              </a:rPr>
              <a:t> </a:t>
            </a:r>
            <a:r>
              <a:rPr lang="ru-RU" altLang="ru-RU" sz="3600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676400"/>
            <a:ext cx="8001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mtClean="0"/>
              <a:t> </a:t>
            </a:r>
            <a:r>
              <a:rPr lang="ru-RU" altLang="ru-RU" sz="6000" smtClean="0">
                <a:solidFill>
                  <a:schemeClr val="bg1"/>
                </a:solidFill>
              </a:rPr>
              <a:t>Палешане - ...</a:t>
            </a:r>
            <a:endParaRPr lang="ru-RU" altLang="ru-RU" b="1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36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3600" b="1" smtClean="0">
                <a:solidFill>
                  <a:srgbClr val="FFFF00"/>
                </a:solidFill>
              </a:rPr>
              <a:t>: </a:t>
            </a:r>
            <a:r>
              <a:rPr lang="ru-RU" altLang="ru-RU" sz="3600" i="1" smtClean="0">
                <a:solidFill>
                  <a:srgbClr val="FFFF00"/>
                </a:solidFill>
              </a:rPr>
              <a:t>В посёлке Палех, Ивановская область РФ</a:t>
            </a:r>
            <a:endParaRPr lang="ru-RU" altLang="ru-RU" sz="3600" b="1" smtClean="0">
              <a:solidFill>
                <a:srgbClr val="FFFF00"/>
              </a:solidFill>
            </a:endParaRPr>
          </a:p>
        </p:txBody>
      </p:sp>
      <p:sp>
        <p:nvSpPr>
          <p:cNvPr id="1434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600200"/>
            <a:ext cx="7772400" cy="5029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5400" smtClean="0">
                <a:solidFill>
                  <a:schemeClr val="bg1"/>
                </a:solidFill>
              </a:rPr>
              <a:t>Монегаски - ...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В Монако, Европа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15363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04800" y="304800"/>
            <a:ext cx="88392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Кто-кто в городе (посёлке) живёт? (20)</a:t>
            </a:r>
            <a:r>
              <a:rPr lang="ru-RU" sz="36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b="1" dirty="0">
                <a:solidFill>
                  <a:srgbClr val="FFFF00"/>
                </a:solidFill>
                <a:latin typeface="Georgia" pitchFamily="18" charset="0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600200"/>
            <a:ext cx="83058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6000" smtClean="0">
                <a:solidFill>
                  <a:schemeClr val="bg1"/>
                </a:solidFill>
              </a:rPr>
              <a:t> Варенцы - ...</a:t>
            </a:r>
            <a:endParaRPr lang="ru-RU" altLang="ru-RU" sz="1800" b="1" u="sng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u="sng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36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3600" b="1" smtClean="0">
                <a:solidFill>
                  <a:srgbClr val="FFFF00"/>
                </a:solidFill>
              </a:rPr>
              <a:t>: </a:t>
            </a:r>
            <a:r>
              <a:rPr lang="ru-RU" altLang="ru-RU" sz="3600" i="1" smtClean="0">
                <a:solidFill>
                  <a:srgbClr val="FFFF00"/>
                </a:solidFill>
              </a:rPr>
              <a:t>В Варне, Болгария</a:t>
            </a:r>
            <a:endParaRPr lang="ru-RU" altLang="ru-RU" sz="3600" b="1" smtClean="0">
              <a:solidFill>
                <a:srgbClr val="FFFF00"/>
              </a:solidFill>
            </a:endParaRPr>
          </a:p>
        </p:txBody>
      </p:sp>
      <p:sp>
        <p:nvSpPr>
          <p:cNvPr id="16387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77813"/>
            <a:ext cx="88392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Кто-кто в городе (посёлке) живёт? (30)</a:t>
            </a:r>
            <a:r>
              <a:rPr lang="ru-RU" sz="36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b="1" dirty="0">
                <a:solidFill>
                  <a:srgbClr val="FFFF00"/>
                </a:solidFill>
                <a:latin typeface="Georgia" pitchFamily="18" charset="0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447800"/>
            <a:ext cx="8001000" cy="5029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5400" smtClean="0">
                <a:solidFill>
                  <a:schemeClr val="bg1"/>
                </a:solidFill>
              </a:rPr>
              <a:t>Арлезианцы - ...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В Арле, Франция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17411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277813"/>
            <a:ext cx="88392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Кто-кто в городе (посёлке) живёт? (40)</a:t>
            </a:r>
            <a:r>
              <a:rPr lang="ru-RU" sz="36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600" b="1" dirty="0">
                <a:solidFill>
                  <a:srgbClr val="FFFF00"/>
                </a:solidFill>
                <a:latin typeface="Georgia" pitchFamily="18" charset="0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524000"/>
            <a:ext cx="8153400" cy="5105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5400" smtClean="0">
                <a:solidFill>
                  <a:schemeClr val="bg1"/>
                </a:solidFill>
              </a:rPr>
              <a:t> Бергамаски - ...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36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3600" b="1" smtClean="0">
                <a:solidFill>
                  <a:srgbClr val="FFFF00"/>
                </a:solidFill>
              </a:rPr>
              <a:t>: </a:t>
            </a:r>
            <a:r>
              <a:rPr lang="ru-RU" altLang="ru-RU" sz="3600" i="1" smtClean="0">
                <a:solidFill>
                  <a:srgbClr val="FFFF00"/>
                </a:solidFill>
              </a:rPr>
              <a:t>провинция Бергамо, Италия</a:t>
            </a:r>
            <a:endParaRPr lang="ru-RU" altLang="ru-RU" sz="3600" b="1" smtClean="0">
              <a:solidFill>
                <a:srgbClr val="FFFF00"/>
              </a:solidFill>
            </a:endParaRPr>
          </a:p>
        </p:txBody>
      </p:sp>
      <p:sp>
        <p:nvSpPr>
          <p:cNvPr id="18435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248400"/>
            <a:ext cx="685800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839200" cy="11430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Кто-кто в городе (посёлке) живёт? (50)</a:t>
            </a:r>
            <a:r>
              <a:rPr lang="ru-RU" altLang="ru-RU" sz="3600" smtClean="0">
                <a:solidFill>
                  <a:srgbClr val="FFFF00"/>
                </a:solidFill>
              </a:rPr>
              <a:t> </a:t>
            </a:r>
            <a:r>
              <a:rPr lang="ru-RU" altLang="ru-RU" sz="3600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FF00"/>
                </a:solidFill>
              </a:rPr>
              <a:t>География на все сто!(10)</a:t>
            </a:r>
            <a:r>
              <a:rPr lang="ru-RU" altLang="ru-RU" sz="3800" smtClean="0">
                <a:solidFill>
                  <a:srgbClr val="FFFF00"/>
                </a:solidFill>
              </a:rPr>
              <a:t> </a:t>
            </a:r>
            <a:r>
              <a:rPr lang="ru-RU" altLang="ru-RU" sz="3800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5400" b="1" smtClean="0">
                <a:solidFill>
                  <a:schemeClr val="bg1"/>
                </a:solidFill>
              </a:rPr>
              <a:t>_ _ СТО _ </a:t>
            </a:r>
            <a:r>
              <a:rPr lang="ru-RU" altLang="ru-RU" sz="5400" smtClean="0">
                <a:solidFill>
                  <a:schemeClr val="bg1"/>
                </a:solidFill>
              </a:rPr>
              <a:t> -  сторона света.</a:t>
            </a:r>
          </a:p>
          <a:p>
            <a:pPr eaLnBrk="1" hangingPunct="1"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Во</a:t>
            </a:r>
            <a:r>
              <a:rPr lang="ru-RU" altLang="ru-RU" b="1" i="1" smtClean="0">
                <a:solidFill>
                  <a:srgbClr val="FFFF00"/>
                </a:solidFill>
              </a:rPr>
              <a:t>сто</a:t>
            </a:r>
            <a:r>
              <a:rPr lang="ru-RU" altLang="ru-RU" i="1" smtClean="0">
                <a:solidFill>
                  <a:srgbClr val="FFFF00"/>
                </a:solidFill>
              </a:rPr>
              <a:t>к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1946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FFFF00"/>
                </a:solidFill>
              </a:rPr>
              <a:t>География на все сто!(20)</a:t>
            </a:r>
            <a:r>
              <a:rPr lang="ru-RU" altLang="ru-RU" sz="4800" smtClean="0">
                <a:solidFill>
                  <a:srgbClr val="FFFF00"/>
                </a:solidFill>
              </a:rPr>
              <a:t> </a:t>
            </a:r>
            <a:endParaRPr lang="ru-RU" altLang="ru-RU" sz="3800" b="1" smtClean="0">
              <a:solidFill>
                <a:srgbClr val="FF3300"/>
              </a:solidFill>
              <a:latin typeface="Georgia" pitchFamily="18" charset="0"/>
            </a:endParaRP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4000" b="1" smtClean="0">
                <a:solidFill>
                  <a:schemeClr val="bg1"/>
                </a:solidFill>
              </a:rPr>
              <a:t>СТО _ _ _ _</a:t>
            </a:r>
            <a:r>
              <a:rPr lang="ru-RU" altLang="ru-RU" sz="4000" smtClean="0">
                <a:solidFill>
                  <a:schemeClr val="bg1"/>
                </a:solidFill>
              </a:rPr>
              <a:t>  -  главный город страны.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400" b="1" u="sng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36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3600" b="1" smtClean="0">
                <a:solidFill>
                  <a:srgbClr val="FFFF00"/>
                </a:solidFill>
              </a:rPr>
              <a:t>: </a:t>
            </a:r>
            <a:r>
              <a:rPr lang="ru-RU" altLang="ru-RU" sz="3600" b="1" i="1" smtClean="0">
                <a:solidFill>
                  <a:srgbClr val="FFFF00"/>
                </a:solidFill>
              </a:rPr>
              <a:t>Сто</a:t>
            </a:r>
            <a:r>
              <a:rPr lang="ru-RU" altLang="ru-RU" sz="3600" i="1" smtClean="0">
                <a:solidFill>
                  <a:srgbClr val="FFFF00"/>
                </a:solidFill>
              </a:rPr>
              <a:t>лица</a:t>
            </a:r>
            <a:endParaRPr lang="ru-RU" altLang="ru-RU" sz="3600" b="1" smtClean="0">
              <a:solidFill>
                <a:srgbClr val="FFFF00"/>
              </a:solidFill>
            </a:endParaRPr>
          </a:p>
        </p:txBody>
      </p:sp>
      <p:sp>
        <p:nvSpPr>
          <p:cNvPr id="2048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Темы</a:t>
            </a:r>
            <a:endParaRPr lang="ru-RU" altLang="ru-RU" smtClean="0">
              <a:solidFill>
                <a:srgbClr val="FFFF00"/>
              </a:solidFill>
            </a:endParaRPr>
          </a:p>
        </p:txBody>
      </p:sp>
      <p:graphicFrame>
        <p:nvGraphicFramePr>
          <p:cNvPr id="251302" name="Group 422"/>
          <p:cNvGraphicFramePr>
            <a:graphicFrameLocks noGrp="1"/>
          </p:cNvGraphicFramePr>
          <p:nvPr>
            <p:ph type="tbl" idx="1"/>
          </p:nvPr>
        </p:nvGraphicFramePr>
        <p:xfrm>
          <a:off x="685800" y="1143000"/>
          <a:ext cx="7772400" cy="4487891"/>
        </p:xfrm>
        <a:graphic>
          <a:graphicData uri="http://schemas.openxmlformats.org/drawingml/2006/table">
            <a:tbl>
              <a:tblPr/>
              <a:tblGrid>
                <a:gridCol w="3454400">
                  <a:extLst>
                    <a:ext uri="{9D8B030D-6E8A-4147-A177-3AD203B41FA5}"/>
                  </a:extLst>
                </a:gridCol>
                <a:gridCol w="849313">
                  <a:extLst>
                    <a:ext uri="{9D8B030D-6E8A-4147-A177-3AD203B41FA5}"/>
                  </a:extLst>
                </a:gridCol>
                <a:gridCol w="850900">
                  <a:extLst>
                    <a:ext uri="{9D8B030D-6E8A-4147-A177-3AD203B41FA5}"/>
                  </a:extLst>
                </a:gridCol>
                <a:gridCol w="850900">
                  <a:extLst>
                    <a:ext uri="{9D8B030D-6E8A-4147-A177-3AD203B41FA5}"/>
                  </a:extLst>
                </a:gridCol>
                <a:gridCol w="915987">
                  <a:extLst>
                    <a:ext uri="{9D8B030D-6E8A-4147-A177-3AD203B41FA5}"/>
                  </a:extLst>
                </a:gridCol>
                <a:gridCol w="850900">
                  <a:extLst>
                    <a:ext uri="{9D8B030D-6E8A-4147-A177-3AD203B41FA5}"/>
                  </a:extLst>
                </a:gridCol>
              </a:tblGrid>
              <a:tr h="518223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Географические шарады</a:t>
                      </a:r>
                      <a:endParaRPr lang="ru-RU" sz="2000" b="1" kern="1200" dirty="0">
                        <a:solidFill>
                          <a:srgbClr val="00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30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40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50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/>
                </a:extLst>
              </a:tr>
              <a:tr h="525527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Столицы - Анаграммы</a:t>
                      </a:r>
                      <a:endParaRPr lang="ru-RU" sz="2000" kern="1200" dirty="0">
                        <a:solidFill>
                          <a:srgbClr val="00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30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40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50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/>
                </a:extLst>
              </a:tr>
              <a:tr h="701029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Кто-кто в городе (посёлке) живёт?</a:t>
                      </a:r>
                      <a:endParaRPr lang="ru-RU" sz="2000" kern="1200" dirty="0">
                        <a:solidFill>
                          <a:srgbClr val="00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40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7" action="ppaction://hlinksldjump"/>
                        </a:rPr>
                        <a:t>50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/>
                </a:extLst>
              </a:tr>
              <a:tr h="845980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География на все сто!</a:t>
                      </a:r>
                      <a:endParaRPr lang="ru-RU" sz="2000" kern="1200" dirty="0" smtClean="0">
                        <a:solidFill>
                          <a:srgbClr val="00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8" action="ppaction://hlinksldjump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19" action="ppaction://hlinksldjump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0" action="ppaction://hlinksldjump"/>
                        </a:rPr>
                        <a:t>30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2" action="ppaction://hlinksldjump"/>
                        </a:rPr>
                        <a:t>50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/>
                </a:extLst>
              </a:tr>
              <a:tr h="525527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Весёлые стихи на внимание</a:t>
                      </a:r>
                    </a:p>
                  </a:txBody>
                  <a:tcPr marT="45719" marB="45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3" action="ppaction://hlinksldjump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4" action="ppaction://hlinksldjump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5" action="ppaction://hlinksldjump"/>
                        </a:rPr>
                        <a:t>30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6" action="ppaction://hlinksldjump"/>
                        </a:rPr>
                        <a:t>40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/>
                </a:extLst>
              </a:tr>
              <a:tr h="7010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Шуточная географическая викторина</a:t>
                      </a:r>
                      <a:endParaRPr lang="ru-RU" sz="2000" kern="1200" dirty="0" smtClean="0">
                        <a:solidFill>
                          <a:srgbClr val="00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8" action="ppaction://hlinksldjump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9" action="ppaction://hlinksldjump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0" action="ppaction://hlinksldjump"/>
                        </a:rPr>
                        <a:t>30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1" action="ppaction://hlinksldjump"/>
                        </a:rPr>
                        <a:t>40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2" action="ppaction://hlinksldjump"/>
                        </a:rPr>
                        <a:t>50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/>
                </a:extLst>
              </a:tr>
              <a:tr h="670549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Литературная география</a:t>
                      </a:r>
                      <a:endParaRPr lang="ru-RU" sz="2000" kern="1200" dirty="0" smtClean="0">
                        <a:solidFill>
                          <a:srgbClr val="00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T="45719" marB="457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hlinkClick r:id="rId33" action="ppaction://hlinksldjump"/>
                        </a:rPr>
                        <a:t>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4" action="ppaction://hlinksldjump"/>
                        </a:rPr>
                        <a:t>20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5" action="ppaction://hlinksldjump"/>
                        </a:rPr>
                        <a:t>30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6" action="ppaction://hlinksldjump"/>
                        </a:rPr>
                        <a:t>40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7" action="ppaction://hlinksldjump"/>
                        </a:rPr>
                        <a:t>50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FFFF00"/>
                </a:solidFill>
              </a:rPr>
              <a:t>География на все сто!(30)</a:t>
            </a:r>
            <a:r>
              <a:rPr lang="ru-RU" altLang="ru-RU" sz="4800" smtClean="0">
                <a:solidFill>
                  <a:srgbClr val="FFFF00"/>
                </a:solidFill>
              </a:rPr>
              <a:t> </a:t>
            </a:r>
            <a:endParaRPr lang="ru-RU" altLang="ru-RU" sz="3800" b="1" smtClean="0">
              <a:solidFill>
                <a:srgbClr val="FF3300"/>
              </a:solidFill>
              <a:latin typeface="Georgia" pitchFamily="18" charset="0"/>
            </a:endParaRPr>
          </a:p>
        </p:txBody>
      </p:sp>
      <p:pic>
        <p:nvPicPr>
          <p:cNvPr id="349196" name="Picture 12" descr="Рисунок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0" y="1905000"/>
            <a:ext cx="4424363" cy="1719263"/>
          </a:xfrm>
          <a:noFill/>
        </p:spPr>
      </p:pic>
      <p:sp>
        <p:nvSpPr>
          <p:cNvPr id="349193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3962400"/>
            <a:ext cx="6934200" cy="2133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 smtClean="0">
              <a:solidFill>
                <a:srgbClr val="FFFF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FFFF00"/>
                </a:solidFill>
              </a:rPr>
              <a:t>Ваш выигрыш увеличивается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FFFF00"/>
                </a:solidFill>
              </a:rPr>
              <a:t>на 30 баллов</a:t>
            </a:r>
          </a:p>
        </p:txBody>
      </p:sp>
      <p:sp>
        <p:nvSpPr>
          <p:cNvPr id="21509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9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9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9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9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FF00"/>
                </a:solidFill>
              </a:rPr>
              <a:t>География на все сто!(40)</a:t>
            </a:r>
            <a:r>
              <a:rPr lang="ru-RU" altLang="ru-RU" sz="3800" smtClean="0">
                <a:solidFill>
                  <a:srgbClr val="FFFF00"/>
                </a:solidFill>
              </a:rPr>
              <a:t> </a:t>
            </a:r>
            <a:endParaRPr lang="ru-RU" altLang="ru-RU" sz="3800" b="1" smtClean="0">
              <a:solidFill>
                <a:srgbClr val="FF3300"/>
              </a:solidFill>
              <a:latin typeface="Georgia" pitchFamily="18" charset="0"/>
            </a:endParaRPr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b="1" u="sng" smtClean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z="3600" b="1" smtClean="0">
                <a:solidFill>
                  <a:schemeClr val="bg1"/>
                </a:solidFill>
              </a:rPr>
              <a:t>_ _ _ _ СТО _ _ _ _</a:t>
            </a:r>
            <a:r>
              <a:rPr lang="ru-RU" altLang="ru-RU" sz="3600" smtClean="0">
                <a:solidFill>
                  <a:schemeClr val="bg1"/>
                </a:solidFill>
              </a:rPr>
              <a:t>  -  героический город в Крыму, давший название знаменитому вальсу.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b="1" u="sng" smtClean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z="36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3600" b="1" smtClean="0">
                <a:solidFill>
                  <a:srgbClr val="FFFF00"/>
                </a:solidFill>
              </a:rPr>
              <a:t>: </a:t>
            </a:r>
            <a:r>
              <a:rPr lang="ru-RU" altLang="ru-RU" sz="3600" i="1" smtClean="0">
                <a:solidFill>
                  <a:srgbClr val="FFFF00"/>
                </a:solidFill>
              </a:rPr>
              <a:t>Сева</a:t>
            </a:r>
            <a:r>
              <a:rPr lang="ru-RU" altLang="ru-RU" sz="3600" b="1" i="1" smtClean="0">
                <a:solidFill>
                  <a:srgbClr val="FFFF00"/>
                </a:solidFill>
              </a:rPr>
              <a:t>сто</a:t>
            </a:r>
            <a:r>
              <a:rPr lang="ru-RU" altLang="ru-RU" sz="3600" i="1" smtClean="0">
                <a:solidFill>
                  <a:srgbClr val="FFFF00"/>
                </a:solidFill>
              </a:rPr>
              <a:t>поль</a:t>
            </a:r>
            <a:endParaRPr lang="ru-RU" altLang="ru-RU" sz="3600" b="1" smtClean="0">
              <a:solidFill>
                <a:srgbClr val="FFFF00"/>
              </a:solidFill>
            </a:endParaRPr>
          </a:p>
        </p:txBody>
      </p:sp>
      <p:sp>
        <p:nvSpPr>
          <p:cNvPr id="2253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FFFF00"/>
                </a:solidFill>
              </a:rPr>
              <a:t>География на все сто!(50)</a:t>
            </a:r>
            <a:r>
              <a:rPr lang="ru-RU" altLang="ru-RU" sz="3800" smtClean="0">
                <a:solidFill>
                  <a:srgbClr val="FFFF00"/>
                </a:solidFill>
              </a:rPr>
              <a:t> </a:t>
            </a:r>
            <a:endParaRPr lang="ru-RU" altLang="ru-RU" sz="3800" b="1" smtClean="0">
              <a:solidFill>
                <a:srgbClr val="FF3300"/>
              </a:solidFill>
              <a:latin typeface="Georgia" pitchFamily="18" charset="0"/>
            </a:endParaRP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4000" b="1" smtClean="0">
                <a:solidFill>
                  <a:schemeClr val="bg1"/>
                </a:solidFill>
              </a:rPr>
              <a:t>_ _ _ _ _ _ СТО _ </a:t>
            </a:r>
            <a:r>
              <a:rPr lang="ru-RU" altLang="ru-RU" sz="4000" smtClean="0">
                <a:solidFill>
                  <a:schemeClr val="bg1"/>
                </a:solidFill>
              </a:rPr>
              <a:t> -  фамилия исследователя, открывшего водопад Виктория, одноимённый город в Замбии.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u="sng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</a:t>
            </a:r>
            <a:r>
              <a:rPr lang="ru-RU" altLang="ru-RU" i="1" smtClean="0">
                <a:solidFill>
                  <a:srgbClr val="FFFF00"/>
                </a:solidFill>
              </a:rPr>
              <a:t> Ливинг</a:t>
            </a:r>
            <a:r>
              <a:rPr lang="ru-RU" altLang="ru-RU" b="1" i="1" smtClean="0">
                <a:solidFill>
                  <a:srgbClr val="FFFF00"/>
                </a:solidFill>
              </a:rPr>
              <a:t>сто</a:t>
            </a:r>
            <a:r>
              <a:rPr lang="ru-RU" altLang="ru-RU" i="1" smtClean="0">
                <a:solidFill>
                  <a:srgbClr val="FFFF00"/>
                </a:solidFill>
              </a:rPr>
              <a:t>н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2355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Весёлые стихи на внимание (10)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635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447800"/>
            <a:ext cx="7924800" cy="50292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ru-RU" smtClean="0">
                <a:solidFill>
                  <a:schemeClr val="bg1"/>
                </a:solidFill>
              </a:rPr>
              <a:t>Солнце за день устаёт,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mtClean="0">
                <a:solidFill>
                  <a:schemeClr val="bg1"/>
                </a:solidFill>
              </a:rPr>
              <a:t>На ночь спать оно идёт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mtClean="0">
                <a:solidFill>
                  <a:schemeClr val="bg1"/>
                </a:solidFill>
              </a:rPr>
              <a:t>На полянку, за лесок,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mtClean="0">
                <a:solidFill>
                  <a:schemeClr val="bg1"/>
                </a:solidFill>
              </a:rPr>
              <a:t>Ровно-ровно на восток. </a:t>
            </a:r>
          </a:p>
          <a:p>
            <a:pPr eaLnBrk="1" hangingPunct="1"/>
            <a:endParaRPr lang="ru-RU" altLang="ru-RU" sz="2000" b="1" u="sng" smtClean="0">
              <a:solidFill>
                <a:schemeClr val="accent2"/>
              </a:solidFill>
            </a:endParaRPr>
          </a:p>
          <a:p>
            <a:pPr eaLnBrk="1" hangingPunct="1"/>
            <a:endParaRPr lang="ru-RU" altLang="ru-RU" sz="2000" b="1" u="sng" smtClean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Не на восток, а на запад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2458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9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371600"/>
            <a:ext cx="7620000" cy="49530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Шесть океанов на планете.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Согласны с этим все ли, дети?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Нет, их четыре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Весёлые стихи на внимание(20)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5604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6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6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6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65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65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65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Весёлые стихи на внимание(30)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600200"/>
            <a:ext cx="8153400" cy="50292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Край снегов, морозов, вьюг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Называем словом юг.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36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3600" b="1" smtClean="0">
                <a:solidFill>
                  <a:srgbClr val="FFFF00"/>
                </a:solidFill>
              </a:rPr>
              <a:t>: </a:t>
            </a:r>
            <a:r>
              <a:rPr lang="ru-RU" altLang="ru-RU" sz="3600" i="1" smtClean="0">
                <a:solidFill>
                  <a:srgbClr val="FFFF00"/>
                </a:solidFill>
              </a:rPr>
              <a:t>Не юг, а север</a:t>
            </a:r>
            <a:endParaRPr lang="ru-RU" altLang="ru-RU" sz="3600" b="1" smtClean="0">
              <a:solidFill>
                <a:srgbClr val="FFFF00"/>
              </a:solidFill>
            </a:endParaRPr>
          </a:p>
        </p:txBody>
      </p:sp>
      <p:sp>
        <p:nvSpPr>
          <p:cNvPr id="2662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Весёлые стихи на внимание(40)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pic>
        <p:nvPicPr>
          <p:cNvPr id="359429" name="Picture 5" descr="Рисунок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0" y="2362200"/>
            <a:ext cx="3051175" cy="1185863"/>
          </a:xfrm>
          <a:noFill/>
        </p:spPr>
      </p:pic>
      <p:sp>
        <p:nvSpPr>
          <p:cNvPr id="3594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3810000"/>
            <a:ext cx="7010400" cy="228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FFFF00"/>
                </a:solidFill>
              </a:rPr>
              <a:t>Ваш выигрыш увеличивается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mtClean="0">
                <a:solidFill>
                  <a:srgbClr val="FFFF00"/>
                </a:solidFill>
              </a:rPr>
              <a:t>на 40 баллов</a:t>
            </a:r>
          </a:p>
        </p:txBody>
      </p:sp>
      <p:sp>
        <p:nvSpPr>
          <p:cNvPr id="27653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Весёлые стихи на внимание (50)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6482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Высокие сосны слева и справа,</a:t>
            </a:r>
          </a:p>
          <a:p>
            <a:pPr algn="ctr"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Семья их лесная зовётся дубрава.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4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Не дубрава, а бор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2867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5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Шуточная географическая викторина (10)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4400" smtClean="0">
                <a:solidFill>
                  <a:schemeClr val="bg1"/>
                </a:solidFill>
              </a:rPr>
              <a:t>Какая река течёт от буквы "А" до буквы"Я"?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600" smtClean="0"/>
              <a:t> </a:t>
            </a:r>
            <a:r>
              <a:rPr lang="ru-RU" altLang="ru-RU" sz="28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2800" b="1" smtClean="0">
                <a:solidFill>
                  <a:srgbClr val="FFFF00"/>
                </a:solidFill>
              </a:rPr>
              <a:t>: </a:t>
            </a:r>
            <a:r>
              <a:rPr lang="ru-RU" altLang="ru-RU" sz="2800" i="1" smtClean="0">
                <a:solidFill>
                  <a:srgbClr val="FFFF00"/>
                </a:solidFill>
              </a:rPr>
              <a:t>"От буквы А до буквы Я течёт река </a:t>
            </a:r>
            <a:r>
              <a:rPr lang="ru-RU" altLang="ru-RU" sz="2800" b="1" i="1" smtClean="0">
                <a:solidFill>
                  <a:srgbClr val="FFFF00"/>
                </a:solidFill>
              </a:rPr>
              <a:t>А</a:t>
            </a:r>
            <a:r>
              <a:rPr lang="ru-RU" altLang="ru-RU" sz="2800" i="1" smtClean="0">
                <a:solidFill>
                  <a:srgbClr val="FFFF00"/>
                </a:solidFill>
              </a:rPr>
              <a:t>мударь</a:t>
            </a:r>
            <a:r>
              <a:rPr lang="ru-RU" altLang="ru-RU" sz="2800" b="1" i="1" smtClean="0">
                <a:solidFill>
                  <a:srgbClr val="FFFF00"/>
                </a:solidFill>
              </a:rPr>
              <a:t>я</a:t>
            </a:r>
            <a:r>
              <a:rPr lang="ru-RU" altLang="ru-RU" sz="2800" i="1" smtClean="0">
                <a:solidFill>
                  <a:srgbClr val="FFFF00"/>
                </a:solidFill>
              </a:rPr>
              <a:t>". С.Я. Маршак.</a:t>
            </a:r>
            <a:endParaRPr lang="ru-RU" altLang="ru-RU" sz="280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z="2400" b="1" smtClean="0">
              <a:solidFill>
                <a:schemeClr val="accent2"/>
              </a:solidFill>
            </a:endParaRPr>
          </a:p>
        </p:txBody>
      </p:sp>
      <p:sp>
        <p:nvSpPr>
          <p:cNvPr id="2970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Шуточная географическая викторина(20)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92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828800"/>
            <a:ext cx="8001000" cy="4343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Какая река помещается в </a:t>
            </a:r>
            <a:r>
              <a:rPr lang="ru-RU" altLang="ru-RU" sz="3600" b="1" smtClean="0">
                <a:solidFill>
                  <a:schemeClr val="bg1"/>
                </a:solidFill>
              </a:rPr>
              <a:t>ладони</a:t>
            </a:r>
            <a:r>
              <a:rPr lang="ru-RU" altLang="ru-RU" sz="3600" smtClean="0">
                <a:solidFill>
                  <a:schemeClr val="bg1"/>
                </a:solidFill>
              </a:rPr>
              <a:t>, какая в </a:t>
            </a:r>
            <a:r>
              <a:rPr lang="ru-RU" altLang="ru-RU" sz="3600" b="1" smtClean="0">
                <a:solidFill>
                  <a:schemeClr val="bg1"/>
                </a:solidFill>
              </a:rPr>
              <a:t>бокале</a:t>
            </a:r>
            <a:r>
              <a:rPr lang="ru-RU" altLang="ru-RU" sz="3600" smtClean="0">
                <a:solidFill>
                  <a:schemeClr val="bg1"/>
                </a:solidFill>
              </a:rPr>
              <a:t>, какая в </a:t>
            </a:r>
            <a:r>
              <a:rPr lang="ru-RU" altLang="ru-RU" sz="3600" b="1" smtClean="0">
                <a:solidFill>
                  <a:schemeClr val="bg1"/>
                </a:solidFill>
              </a:rPr>
              <a:t>чернильнице</a:t>
            </a:r>
            <a:r>
              <a:rPr lang="ru-RU" altLang="ru-RU" sz="3600" smtClean="0">
                <a:solidFill>
                  <a:schemeClr val="bg1"/>
                </a:solidFill>
              </a:rPr>
              <a:t>, а какая в </a:t>
            </a:r>
            <a:r>
              <a:rPr lang="ru-RU" altLang="ru-RU" sz="3600" b="1" smtClean="0">
                <a:solidFill>
                  <a:schemeClr val="bg1"/>
                </a:solidFill>
              </a:rPr>
              <a:t>канистре</a:t>
            </a:r>
            <a:r>
              <a:rPr lang="ru-RU" altLang="ru-RU" sz="3600" smtClean="0">
                <a:solidFill>
                  <a:schemeClr val="bg1"/>
                </a:solidFill>
              </a:rPr>
              <a:t>?</a:t>
            </a:r>
            <a:endParaRPr lang="ru-RU" altLang="ru-RU" sz="3600" smtClean="0"/>
          </a:p>
          <a:p>
            <a:pPr eaLnBrk="1" hangingPunct="1">
              <a:buFont typeface="Wingdings" pitchFamily="2" charset="2"/>
              <a:buNone/>
            </a:pPr>
            <a:endParaRPr lang="ru-RU" altLang="ru-RU" sz="2400" b="1" u="sng" smtClean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Дон в ла</a:t>
            </a:r>
            <a:r>
              <a:rPr lang="ru-RU" altLang="ru-RU" b="1" i="1" smtClean="0">
                <a:solidFill>
                  <a:srgbClr val="FFFF00"/>
                </a:solidFill>
              </a:rPr>
              <a:t>дон</a:t>
            </a:r>
            <a:r>
              <a:rPr lang="ru-RU" altLang="ru-RU" i="1" smtClean="0">
                <a:solidFill>
                  <a:srgbClr val="FFFF00"/>
                </a:solidFill>
              </a:rPr>
              <a:t>и, Ока в б</a:t>
            </a:r>
            <a:r>
              <a:rPr lang="ru-RU" altLang="ru-RU" b="1" i="1" smtClean="0">
                <a:solidFill>
                  <a:srgbClr val="FFFF00"/>
                </a:solidFill>
              </a:rPr>
              <a:t>ока</a:t>
            </a:r>
            <a:r>
              <a:rPr lang="ru-RU" altLang="ru-RU" i="1" smtClean="0">
                <a:solidFill>
                  <a:srgbClr val="FFFF00"/>
                </a:solidFill>
              </a:rPr>
              <a:t>ле, Нил в чер</a:t>
            </a:r>
            <a:r>
              <a:rPr lang="ru-RU" altLang="ru-RU" b="1" i="1" smtClean="0">
                <a:solidFill>
                  <a:srgbClr val="FFFF00"/>
                </a:solidFill>
              </a:rPr>
              <a:t>нил</a:t>
            </a:r>
            <a:r>
              <a:rPr lang="ru-RU" altLang="ru-RU" i="1" smtClean="0">
                <a:solidFill>
                  <a:srgbClr val="FFFF00"/>
                </a:solidFill>
              </a:rPr>
              <a:t>ьнице, Истра - в кан</a:t>
            </a:r>
            <a:r>
              <a:rPr lang="ru-RU" altLang="ru-RU" b="1" i="1" smtClean="0">
                <a:solidFill>
                  <a:srgbClr val="FFFF00"/>
                </a:solidFill>
              </a:rPr>
              <a:t>истре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30724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2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2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2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2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>
                <a:solidFill>
                  <a:srgbClr val="FFFF00"/>
                </a:solidFill>
              </a:rPr>
              <a:t>Географические шарады </a:t>
            </a:r>
            <a:r>
              <a:rPr lang="ru-RU" altLang="ru-RU" sz="3800" b="1" smtClean="0">
                <a:solidFill>
                  <a:srgbClr val="FFFF00"/>
                </a:solidFill>
              </a:rPr>
              <a:t>(10)</a:t>
            </a:r>
            <a:r>
              <a:rPr lang="ru-RU" altLang="ru-RU" sz="3800" smtClean="0">
                <a:solidFill>
                  <a:srgbClr val="FFFF00"/>
                </a:solidFill>
              </a:rPr>
              <a:t> </a:t>
            </a:r>
            <a:r>
              <a:rPr lang="ru-RU" altLang="ru-RU" sz="3800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6522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1371600"/>
            <a:ext cx="7239000" cy="44958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i="1" dirty="0">
                <a:solidFill>
                  <a:schemeClr val="bg1"/>
                </a:solidFill>
              </a:rPr>
              <a:t>Первое</a:t>
            </a:r>
            <a:r>
              <a:rPr lang="ru-RU" sz="4200" dirty="0">
                <a:solidFill>
                  <a:schemeClr val="bg1"/>
                </a:solidFill>
              </a:rPr>
              <a:t> можно из снега слепить,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dirty="0">
                <a:solidFill>
                  <a:schemeClr val="bg1"/>
                </a:solidFill>
              </a:rPr>
              <a:t>Грязи кусок может тоже им быть.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dirty="0">
                <a:solidFill>
                  <a:schemeClr val="bg1"/>
                </a:solidFill>
              </a:rPr>
              <a:t>Ну, а </a:t>
            </a:r>
            <a:r>
              <a:rPr lang="ru-RU" sz="4200" i="1" dirty="0">
                <a:solidFill>
                  <a:schemeClr val="bg1"/>
                </a:solidFill>
              </a:rPr>
              <a:t>второе</a:t>
            </a:r>
            <a:r>
              <a:rPr lang="ru-RU" sz="4200" dirty="0">
                <a:solidFill>
                  <a:schemeClr val="bg1"/>
                </a:solidFill>
              </a:rPr>
              <a:t> - мяча передача,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dirty="0">
                <a:solidFill>
                  <a:schemeClr val="bg1"/>
                </a:solidFill>
              </a:rPr>
              <a:t>Важная это в футболе задача.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i="1" dirty="0">
                <a:solidFill>
                  <a:schemeClr val="bg1"/>
                </a:solidFill>
              </a:rPr>
              <a:t>Целое</a:t>
            </a:r>
            <a:r>
              <a:rPr lang="ru-RU" sz="4200" dirty="0">
                <a:solidFill>
                  <a:schemeClr val="bg1"/>
                </a:solidFill>
              </a:rPr>
              <a:t> люди в походы берут,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200" dirty="0">
                <a:solidFill>
                  <a:schemeClr val="bg1"/>
                </a:solidFill>
              </a:rPr>
              <a:t>Ведь без него они путь не найдут.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3400" b="1" u="sng" dirty="0" smtClean="0">
                <a:solidFill>
                  <a:srgbClr val="FFFF00"/>
                </a:solidFill>
              </a:rPr>
              <a:t>Ответ : </a:t>
            </a:r>
            <a:r>
              <a:rPr lang="ru-RU" sz="3600" i="1" dirty="0" smtClean="0">
                <a:solidFill>
                  <a:srgbClr val="FFFF00"/>
                </a:solidFill>
              </a:rPr>
              <a:t>Ком + Пас = Компас</a:t>
            </a:r>
            <a:endParaRPr lang="ru-RU" sz="3400" b="1" dirty="0" smtClean="0">
              <a:solidFill>
                <a:srgbClr val="FFFF00"/>
              </a:solidFill>
            </a:endParaRPr>
          </a:p>
        </p:txBody>
      </p:sp>
      <p:sp>
        <p:nvSpPr>
          <p:cNvPr id="410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82013" y="6172200"/>
            <a:ext cx="661987" cy="6858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Шуточная географическая викторина(30)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949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905000"/>
            <a:ext cx="79248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4800" smtClean="0">
              <a:solidFill>
                <a:schemeClr val="bg1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Назовите самый тонкий и острый мыс.</a:t>
            </a:r>
          </a:p>
          <a:p>
            <a:pPr eaLnBrk="1" hangingPunct="1">
              <a:buFont typeface="Arial" charset="0"/>
              <a:buNone/>
            </a:pPr>
            <a:endParaRPr lang="ru-RU" altLang="ru-RU" sz="36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Мыс Игольный</a:t>
            </a:r>
            <a:endParaRPr lang="ru-RU" altLang="ru-RU" b="1" u="sng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smtClean="0">
              <a:solidFill>
                <a:schemeClr val="accent2"/>
              </a:solidFill>
            </a:endParaRPr>
          </a:p>
        </p:txBody>
      </p:sp>
      <p:sp>
        <p:nvSpPr>
          <p:cNvPr id="3174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4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4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Шуточная географическая викторина(40)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981200"/>
            <a:ext cx="8077200" cy="4038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Правда ли, что в Индии можно увидеть </a:t>
            </a:r>
            <a:r>
              <a:rPr lang="ru-RU" altLang="ru-RU" sz="4000" b="1" smtClean="0">
                <a:solidFill>
                  <a:schemeClr val="bg1"/>
                </a:solidFill>
              </a:rPr>
              <a:t>сон</a:t>
            </a:r>
            <a:r>
              <a:rPr lang="ru-RU" altLang="ru-RU" sz="4000" smtClean="0">
                <a:solidFill>
                  <a:schemeClr val="bg1"/>
                </a:solidFill>
              </a:rPr>
              <a:t> с открытыми глазами, не ложась спать?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Да, ведь Сон - река в Индии, правый приток Ганга.</a:t>
            </a:r>
            <a:endParaRPr lang="ru-RU" altLang="ru-RU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b="1" smtClean="0">
              <a:solidFill>
                <a:schemeClr val="accent2"/>
              </a:solidFill>
            </a:endParaRPr>
          </a:p>
        </p:txBody>
      </p:sp>
      <p:sp>
        <p:nvSpPr>
          <p:cNvPr id="3277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</a:rPr>
              <a:t>Шуточная географическая викторина(50)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905000"/>
            <a:ext cx="8077200" cy="44958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Какой морской залив каждый географ считает своим?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000" b="1" u="sng" smtClean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z="24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2400" b="1" smtClean="0">
                <a:solidFill>
                  <a:srgbClr val="FFFF00"/>
                </a:solidFill>
              </a:rPr>
              <a:t>: </a:t>
            </a:r>
            <a:r>
              <a:rPr lang="ru-RU" altLang="ru-RU" sz="2400" b="1" i="1" smtClean="0">
                <a:solidFill>
                  <a:srgbClr val="FFFF00"/>
                </a:solidFill>
              </a:rPr>
              <a:t>Географа</a:t>
            </a:r>
            <a:r>
              <a:rPr lang="ru-RU" altLang="ru-RU" sz="2400" i="1" smtClean="0">
                <a:solidFill>
                  <a:srgbClr val="FFFF00"/>
                </a:solidFill>
              </a:rPr>
              <a:t> залив в Индийском океане у юго-западного берега Австралии.</a:t>
            </a:r>
            <a:endParaRPr lang="ru-RU" altLang="ru-RU" sz="2400" smtClean="0">
              <a:solidFill>
                <a:srgbClr val="FFFF00"/>
              </a:solidFill>
            </a:endParaRPr>
          </a:p>
        </p:txBody>
      </p:sp>
      <p:sp>
        <p:nvSpPr>
          <p:cNvPr id="3379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Литературная география(10)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Назовите реки, протекающие в нашей стране, от названия которых происходят фамилии трёх героев известных произведений русской литературы.</a:t>
            </a:r>
            <a:endParaRPr lang="ru-RU" altLang="ru-RU" sz="2000" b="1" u="sng" smtClean="0">
              <a:solidFill>
                <a:schemeClr val="accent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altLang="ru-RU" sz="28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2800" b="1" smtClean="0">
                <a:solidFill>
                  <a:srgbClr val="FFFF00"/>
                </a:solidFill>
              </a:rPr>
              <a:t>: </a:t>
            </a:r>
            <a:r>
              <a:rPr lang="ru-RU" altLang="ru-RU" sz="2800" i="1" smtClean="0">
                <a:solidFill>
                  <a:srgbClr val="FFFF00"/>
                </a:solidFill>
              </a:rPr>
              <a:t>Онега - Онегин, Лена – Ленский,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2800" i="1" smtClean="0">
                <a:solidFill>
                  <a:srgbClr val="FFFF00"/>
                </a:solidFill>
              </a:rPr>
              <a:t>Печора - Печорин</a:t>
            </a:r>
            <a:endParaRPr lang="ru-RU" altLang="ru-RU" sz="280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z="2000" b="1" smtClean="0">
              <a:solidFill>
                <a:schemeClr val="accent2"/>
              </a:solidFill>
            </a:endParaRPr>
          </a:p>
        </p:txBody>
      </p:sp>
      <p:sp>
        <p:nvSpPr>
          <p:cNvPr id="3482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Литературная география(20)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9600" y="1676400"/>
            <a:ext cx="7467600" cy="47244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Именем какого былинного богатыря назван самый высокий водопад в России?</a:t>
            </a:r>
          </a:p>
          <a:p>
            <a:pPr algn="ctr" eaLnBrk="1" hangingPunct="1">
              <a:buFont typeface="Arial" charset="0"/>
              <a:buNone/>
            </a:pPr>
            <a:endParaRPr lang="ru-RU" altLang="ru-RU" sz="4400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Илья Муромец, на Курильских островах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358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Литературная география(30)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47800"/>
            <a:ext cx="8458200" cy="51816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4800" smtClean="0">
                <a:solidFill>
                  <a:schemeClr val="bg1"/>
                </a:solidFill>
              </a:rPr>
              <a:t>Где расположен мыс Байрон?</a:t>
            </a:r>
          </a:p>
          <a:p>
            <a:pPr algn="ctr" eaLnBrk="1" hangingPunct="1">
              <a:buFont typeface="Arial" charset="0"/>
              <a:buNone/>
            </a:pPr>
            <a:endParaRPr lang="ru-RU" altLang="ru-RU" sz="48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b="1" smtClean="0">
                <a:solidFill>
                  <a:srgbClr val="FFFF00"/>
                </a:solidFill>
              </a:rPr>
              <a:t>: </a:t>
            </a:r>
            <a:r>
              <a:rPr lang="ru-RU" altLang="ru-RU" i="1" smtClean="0">
                <a:solidFill>
                  <a:srgbClr val="FFFF00"/>
                </a:solidFill>
              </a:rPr>
              <a:t>В Австралии, самое восточное окончание этого материка.</a:t>
            </a:r>
            <a:endParaRPr lang="ru-RU" altLang="ru-RU" b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1800" b="1" smtClean="0">
              <a:solidFill>
                <a:schemeClr val="accent2"/>
              </a:solidFill>
            </a:endParaRPr>
          </a:p>
        </p:txBody>
      </p:sp>
      <p:sp>
        <p:nvSpPr>
          <p:cNvPr id="3686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FFFF00"/>
                </a:solidFill>
              </a:rPr>
              <a:t>Литературная география</a:t>
            </a:r>
            <a:r>
              <a:rPr lang="ru-RU" sz="3800" b="1" dirty="0" smtClean="0">
                <a:solidFill>
                  <a:srgbClr val="FFFF00"/>
                </a:solidFill>
              </a:rPr>
              <a:t>(40)</a:t>
            </a:r>
            <a:r>
              <a:rPr lang="ru-RU" sz="3800" dirty="0" smtClean="0">
                <a:solidFill>
                  <a:srgbClr val="FFFF00"/>
                </a:solidFill>
              </a:rPr>
              <a:t> </a:t>
            </a:r>
            <a:r>
              <a:rPr lang="ru-RU" sz="3800" b="1" dirty="0" smtClean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ru-RU" sz="3800" b="1" dirty="0" smtClean="0">
                <a:solidFill>
                  <a:srgbClr val="FF3300"/>
                </a:solidFill>
                <a:latin typeface="Georgia" pitchFamily="18" charset="0"/>
              </a:rPr>
              <a:t/>
            </a:r>
            <a:br>
              <a:rPr lang="ru-RU" sz="3800" b="1" dirty="0" smtClean="0">
                <a:solidFill>
                  <a:srgbClr val="FF3300"/>
                </a:solidFill>
                <a:latin typeface="Georgia" pitchFamily="18" charset="0"/>
              </a:rPr>
            </a:br>
            <a:endParaRPr lang="ru-RU" sz="3800" b="1" dirty="0" smtClean="0">
              <a:solidFill>
                <a:srgbClr val="FF3300"/>
              </a:solidFill>
              <a:latin typeface="Georgia" pitchFamily="18" charset="0"/>
            </a:endParaRP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1752600"/>
            <a:ext cx="8305800" cy="4572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smtClean="0">
              <a:solidFill>
                <a:schemeClr val="accent2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Псевдоним какого американского писателя совпадает с названием города в Великобритании и Канаде?</a:t>
            </a:r>
          </a:p>
          <a:p>
            <a:pPr eaLnBrk="1" hangingPunct="1">
              <a:buFont typeface="Arial" charset="0"/>
              <a:buNone/>
            </a:pPr>
            <a:endParaRPr lang="ru-RU" altLang="ru-RU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36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3600" b="1" smtClean="0">
                <a:solidFill>
                  <a:srgbClr val="FFFF00"/>
                </a:solidFill>
              </a:rPr>
              <a:t>: </a:t>
            </a:r>
            <a:r>
              <a:rPr lang="ru-RU" altLang="ru-RU" sz="3600" i="1" smtClean="0">
                <a:solidFill>
                  <a:srgbClr val="FFFF00"/>
                </a:solidFill>
              </a:rPr>
              <a:t>Джек </a:t>
            </a:r>
            <a:r>
              <a:rPr lang="ru-RU" altLang="ru-RU" sz="3600" b="1" i="1" smtClean="0">
                <a:solidFill>
                  <a:srgbClr val="FFFF00"/>
                </a:solidFill>
              </a:rPr>
              <a:t>Лондон</a:t>
            </a:r>
            <a:endParaRPr lang="ru-RU" altLang="ru-RU" sz="3600" b="1" smtClean="0">
              <a:solidFill>
                <a:srgbClr val="FFFF00"/>
              </a:solidFill>
            </a:endParaRPr>
          </a:p>
        </p:txBody>
      </p:sp>
      <p:sp>
        <p:nvSpPr>
          <p:cNvPr id="3789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Литературная география (50)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676400"/>
            <a:ext cx="7696200" cy="45720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altLang="ru-RU" sz="4400" smtClean="0">
                <a:solidFill>
                  <a:schemeClr val="bg1"/>
                </a:solidFill>
              </a:rPr>
              <a:t>Именем какого русского поэта называется сейчас Царское Село в Ленинградской области?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4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8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2800" b="1" smtClean="0">
                <a:solidFill>
                  <a:srgbClr val="FFFF00"/>
                </a:solidFill>
              </a:rPr>
              <a:t>: </a:t>
            </a:r>
            <a:r>
              <a:rPr lang="ru-RU" altLang="ru-RU" sz="2800" i="1" smtClean="0">
                <a:solidFill>
                  <a:srgbClr val="FFFF00"/>
                </a:solidFill>
              </a:rPr>
              <a:t>Пушкина - город Пушкин.</a:t>
            </a:r>
            <a:endParaRPr lang="ru-RU" altLang="ru-RU" sz="280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600" b="1" smtClean="0">
              <a:solidFill>
                <a:schemeClr val="accent2"/>
              </a:solidFill>
            </a:endParaRPr>
          </a:p>
        </p:txBody>
      </p:sp>
      <p:sp>
        <p:nvSpPr>
          <p:cNvPr id="389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7" descr="игра окончена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2438400"/>
            <a:ext cx="7848600" cy="1763713"/>
          </a:xfrm>
          <a:noFill/>
        </p:spPr>
      </p:pic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2819400"/>
            <a:ext cx="81534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</a:t>
            </a:r>
            <a:endParaRPr lang="ru-RU" altLang="ru-RU" sz="40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Географические шарады (20)</a:t>
            </a:r>
            <a:r>
              <a:rPr lang="ru-RU" altLang="ru-RU" sz="3600" smtClean="0">
                <a:solidFill>
                  <a:srgbClr val="FFFF00"/>
                </a:solidFill>
              </a:rPr>
              <a:t> </a:t>
            </a:r>
            <a:r>
              <a:rPr lang="ru-RU" altLang="ru-RU" sz="3800" b="1" smtClean="0">
                <a:solidFill>
                  <a:srgbClr val="FFFF00"/>
                </a:solidFill>
              </a:rPr>
              <a:t> </a:t>
            </a:r>
            <a:r>
              <a:rPr lang="ru-RU" altLang="ru-RU" sz="3800" smtClean="0">
                <a:solidFill>
                  <a:srgbClr val="FFFF00"/>
                </a:solidFill>
              </a:rPr>
              <a:t> </a:t>
            </a:r>
            <a:r>
              <a:rPr lang="ru-RU" altLang="ru-RU" sz="3800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5638800"/>
            <a:ext cx="8305800" cy="914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u="sng" dirty="0" smtClean="0">
                <a:solidFill>
                  <a:srgbClr val="FFFF00"/>
                </a:solidFill>
              </a:rPr>
              <a:t>Ответ</a:t>
            </a:r>
            <a:r>
              <a:rPr lang="ru-RU" sz="2400" b="1" dirty="0" smtClean="0">
                <a:solidFill>
                  <a:srgbClr val="FFFF00"/>
                </a:solidFill>
              </a:rPr>
              <a:t> : </a:t>
            </a:r>
            <a:r>
              <a:rPr lang="ru-RU" sz="2400" i="1" dirty="0" smtClean="0">
                <a:solidFill>
                  <a:srgbClr val="FFFF00"/>
                </a:solidFill>
              </a:rPr>
              <a:t>Астра + </a:t>
            </a:r>
            <a:r>
              <a:rPr lang="ru-RU" sz="2400" i="1" dirty="0" err="1" smtClean="0">
                <a:solidFill>
                  <a:srgbClr val="FFFF00"/>
                </a:solidFill>
              </a:rPr>
              <a:t>хань</a:t>
            </a:r>
            <a:r>
              <a:rPr lang="ru-RU" sz="2400" i="1" dirty="0" smtClean="0">
                <a:solidFill>
                  <a:srgbClr val="FFFF00"/>
                </a:solidFill>
              </a:rPr>
              <a:t> = Астрахань</a:t>
            </a:r>
            <a:endParaRPr lang="ru-RU" sz="2400" b="1" dirty="0" smtClean="0">
              <a:solidFill>
                <a:srgbClr val="FFFF00"/>
              </a:solidFill>
            </a:endParaRPr>
          </a:p>
        </p:txBody>
      </p:sp>
      <p:sp>
        <p:nvSpPr>
          <p:cNvPr id="2703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219200" y="1524000"/>
            <a:ext cx="7010400" cy="3352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i="1" dirty="0">
                <a:solidFill>
                  <a:schemeClr val="bg1"/>
                </a:solidFill>
              </a:rPr>
              <a:t>Два слога первые </a:t>
            </a:r>
            <a:r>
              <a:rPr lang="ru-RU" sz="4000" dirty="0">
                <a:solidFill>
                  <a:schemeClr val="bg1"/>
                </a:solidFill>
              </a:rPr>
              <a:t>- цветок,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>
                <a:solidFill>
                  <a:schemeClr val="bg1"/>
                </a:solidFill>
              </a:rPr>
              <a:t>В "лохань" попал мой </a:t>
            </a:r>
            <a:r>
              <a:rPr lang="ru-RU" sz="4000" i="1" dirty="0">
                <a:solidFill>
                  <a:schemeClr val="bg1"/>
                </a:solidFill>
              </a:rPr>
              <a:t>третий слог</a:t>
            </a:r>
            <a:r>
              <a:rPr lang="ru-RU" sz="4000" dirty="0">
                <a:solidFill>
                  <a:schemeClr val="bg1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>
                <a:solidFill>
                  <a:schemeClr val="bg1"/>
                </a:solidFill>
              </a:rPr>
              <a:t>А </a:t>
            </a:r>
            <a:r>
              <a:rPr lang="ru-RU" sz="4000" i="1" dirty="0">
                <a:solidFill>
                  <a:schemeClr val="bg1"/>
                </a:solidFill>
              </a:rPr>
              <a:t>вместе</a:t>
            </a:r>
            <a:r>
              <a:rPr lang="ru-RU" sz="4000" dirty="0">
                <a:solidFill>
                  <a:schemeClr val="bg1"/>
                </a:solidFill>
              </a:rPr>
              <a:t> если их прочтёте,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000" dirty="0">
                <a:solidFill>
                  <a:schemeClr val="bg1"/>
                </a:solidFill>
              </a:rPr>
              <a:t>То в </a:t>
            </a:r>
            <a:r>
              <a:rPr lang="ru-RU" sz="4000" b="1" dirty="0">
                <a:solidFill>
                  <a:schemeClr val="bg1"/>
                </a:solidFill>
              </a:rPr>
              <a:t>волжский город</a:t>
            </a:r>
            <a:r>
              <a:rPr lang="ru-RU" sz="4000" dirty="0">
                <a:solidFill>
                  <a:schemeClr val="bg1"/>
                </a:solidFill>
              </a:rPr>
              <a:t> попадёте.</a:t>
            </a:r>
          </a:p>
        </p:txBody>
      </p:sp>
      <p:sp>
        <p:nvSpPr>
          <p:cNvPr id="512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Географические шарады (30)</a:t>
            </a:r>
            <a:r>
              <a:rPr lang="ru-RU" altLang="ru-RU" sz="3600" smtClean="0">
                <a:solidFill>
                  <a:srgbClr val="FFFF00"/>
                </a:solidFill>
              </a:rPr>
              <a:t> </a:t>
            </a:r>
            <a:endParaRPr lang="ru-RU" altLang="ru-RU" sz="3800" b="1" smtClean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272393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600200"/>
            <a:ext cx="7696200" cy="41910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С "</a:t>
            </a:r>
            <a:r>
              <a:rPr lang="ru-RU" altLang="ru-RU" sz="3600" b="1" smtClean="0">
                <a:solidFill>
                  <a:schemeClr val="bg1"/>
                </a:solidFill>
              </a:rPr>
              <a:t>К</a:t>
            </a:r>
            <a:r>
              <a:rPr lang="ru-RU" altLang="ru-RU" sz="3600" smtClean="0">
                <a:solidFill>
                  <a:schemeClr val="bg1"/>
                </a:solidFill>
              </a:rPr>
              <a:t>" - коль к карте обратиться -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Это </a:t>
            </a:r>
            <a:r>
              <a:rPr lang="ru-RU" altLang="ru-RU" sz="3600" b="1" smtClean="0">
                <a:solidFill>
                  <a:schemeClr val="bg1"/>
                </a:solidFill>
              </a:rPr>
              <a:t>Турции столица</a:t>
            </a:r>
            <a:r>
              <a:rPr lang="ru-RU" altLang="ru-RU" sz="3600" smtClean="0">
                <a:solidFill>
                  <a:schemeClr val="bg1"/>
                </a:solidFill>
              </a:rPr>
              <a:t>.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С "</a:t>
            </a:r>
            <a:r>
              <a:rPr lang="ru-RU" altLang="ru-RU" sz="3600" b="1" smtClean="0">
                <a:solidFill>
                  <a:schemeClr val="bg1"/>
                </a:solidFill>
              </a:rPr>
              <a:t>Г</a:t>
            </a:r>
            <a:r>
              <a:rPr lang="ru-RU" altLang="ru-RU" sz="3600" smtClean="0">
                <a:solidFill>
                  <a:schemeClr val="bg1"/>
                </a:solidFill>
              </a:rPr>
              <a:t>" - </a:t>
            </a:r>
            <a:r>
              <a:rPr lang="ru-RU" altLang="ru-RU" sz="3600" b="1" smtClean="0">
                <a:solidFill>
                  <a:schemeClr val="bg1"/>
                </a:solidFill>
              </a:rPr>
              <a:t>Сибирская река</a:t>
            </a:r>
            <a:r>
              <a:rPr lang="ru-RU" altLang="ru-RU" sz="3600" smtClean="0">
                <a:solidFill>
                  <a:schemeClr val="bg1"/>
                </a:solidFill>
              </a:rPr>
              <a:t>,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3600" smtClean="0">
                <a:solidFill>
                  <a:schemeClr val="bg1"/>
                </a:solidFill>
              </a:rPr>
              <a:t>Полноводна, глубока.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smtClean="0"/>
          </a:p>
          <a:p>
            <a:pPr eaLnBrk="1" hangingPunct="1">
              <a:buFont typeface="Arial" charset="0"/>
              <a:buNone/>
            </a:pPr>
            <a:r>
              <a:rPr lang="ru-RU" altLang="ru-RU" b="1" smtClean="0">
                <a:solidFill>
                  <a:srgbClr val="FFFF00"/>
                </a:solidFill>
              </a:rPr>
              <a:t>Ответ: </a:t>
            </a:r>
            <a:r>
              <a:rPr lang="ru-RU" altLang="ru-RU" i="1" smtClean="0">
                <a:solidFill>
                  <a:srgbClr val="FFFF00"/>
                </a:solidFill>
              </a:rPr>
              <a:t>Ан</a:t>
            </a:r>
            <a:r>
              <a:rPr lang="ru-RU" altLang="ru-RU" b="1" i="1" smtClean="0">
                <a:solidFill>
                  <a:srgbClr val="FFFF00"/>
                </a:solidFill>
              </a:rPr>
              <a:t>к</a:t>
            </a:r>
            <a:r>
              <a:rPr lang="ru-RU" altLang="ru-RU" i="1" smtClean="0">
                <a:solidFill>
                  <a:srgbClr val="FFFF00"/>
                </a:solidFill>
              </a:rPr>
              <a:t>ара - Ан</a:t>
            </a:r>
            <a:r>
              <a:rPr lang="ru-RU" altLang="ru-RU" b="1" i="1" smtClean="0">
                <a:solidFill>
                  <a:srgbClr val="FFFF00"/>
                </a:solidFill>
              </a:rPr>
              <a:t>г</a:t>
            </a:r>
            <a:r>
              <a:rPr lang="ru-RU" altLang="ru-RU" i="1" smtClean="0">
                <a:solidFill>
                  <a:srgbClr val="FFFF00"/>
                </a:solidFill>
              </a:rPr>
              <a:t>ара</a:t>
            </a:r>
            <a:endParaRPr lang="ru-RU" altLang="ru-RU" sz="4400" b="1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altLang="ru-RU" sz="3600" smtClean="0"/>
          </a:p>
        </p:txBody>
      </p:sp>
      <p:sp>
        <p:nvSpPr>
          <p:cNvPr id="614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2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2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2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2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2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2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2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2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2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2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Географические шарады (40)</a:t>
            </a:r>
            <a:r>
              <a:rPr lang="ru-RU" altLang="ru-RU" sz="3600" smtClean="0">
                <a:solidFill>
                  <a:srgbClr val="FFFF00"/>
                </a:solidFill>
              </a:rPr>
              <a:t> </a:t>
            </a:r>
            <a:endParaRPr lang="ru-RU" altLang="ru-RU" sz="3800" b="1" smtClean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27443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У слона букву "С" отнимите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И названье реки припишите.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Получиться </a:t>
            </a:r>
            <a:r>
              <a:rPr lang="ru-RU" altLang="ru-RU" sz="4000" b="1" smtClean="0">
                <a:solidFill>
                  <a:schemeClr val="bg1"/>
                </a:solidFill>
              </a:rPr>
              <a:t>столица</a:t>
            </a:r>
            <a:r>
              <a:rPr lang="ru-RU" altLang="ru-RU" sz="4000" smtClean="0">
                <a:solidFill>
                  <a:schemeClr val="bg1"/>
                </a:solidFill>
              </a:rPr>
              <a:t> должна,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Что на карте Европы видна.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800" b="1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altLang="ru-RU" sz="24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2400" b="1" smtClean="0">
                <a:solidFill>
                  <a:srgbClr val="FFFF00"/>
                </a:solidFill>
              </a:rPr>
              <a:t>: </a:t>
            </a:r>
            <a:r>
              <a:rPr lang="ru-RU" altLang="ru-RU" sz="2400" i="1" smtClean="0">
                <a:solidFill>
                  <a:srgbClr val="FFFF00"/>
                </a:solidFill>
              </a:rPr>
              <a:t>Лон + Дон = Лондон</a:t>
            </a:r>
            <a:endParaRPr lang="ru-RU" altLang="ru-RU" sz="2800" b="1" smtClean="0">
              <a:solidFill>
                <a:srgbClr val="FFFF00"/>
              </a:solidFill>
            </a:endParaRPr>
          </a:p>
        </p:txBody>
      </p:sp>
      <p:sp>
        <p:nvSpPr>
          <p:cNvPr id="717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4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44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4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44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FFFF00"/>
                </a:solidFill>
              </a:rPr>
              <a:t>Географические шарады (50)</a:t>
            </a:r>
            <a:r>
              <a:rPr lang="ru-RU" altLang="ru-RU" sz="3600" smtClean="0">
                <a:solidFill>
                  <a:srgbClr val="FFFF00"/>
                </a:solidFill>
              </a:rPr>
              <a:t> </a:t>
            </a:r>
            <a:endParaRPr lang="ru-RU" altLang="ru-RU" sz="3800" b="1" smtClean="0">
              <a:solidFill>
                <a:srgbClr val="FFFF00"/>
              </a:solidFill>
              <a:latin typeface="Georgia" pitchFamily="18" charset="0"/>
            </a:endParaRPr>
          </a:p>
        </p:txBody>
      </p:sp>
      <p:sp>
        <p:nvSpPr>
          <p:cNvPr id="3051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371600"/>
            <a:ext cx="7696200" cy="5257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Если "</a:t>
            </a:r>
            <a:r>
              <a:rPr lang="ru-RU" altLang="ru-RU" sz="4000" b="1" smtClean="0">
                <a:solidFill>
                  <a:schemeClr val="bg1"/>
                </a:solidFill>
              </a:rPr>
              <a:t>С</a:t>
            </a:r>
            <a:r>
              <a:rPr lang="ru-RU" altLang="ru-RU" sz="4000" smtClean="0">
                <a:solidFill>
                  <a:schemeClr val="bg1"/>
                </a:solidFill>
              </a:rPr>
              <a:t>" в </a:t>
            </a:r>
            <a:r>
              <a:rPr lang="ru-RU" altLang="ru-RU" sz="4000" b="1" smtClean="0">
                <a:solidFill>
                  <a:schemeClr val="bg1"/>
                </a:solidFill>
              </a:rPr>
              <a:t>Амур</a:t>
            </a:r>
            <a:r>
              <a:rPr lang="ru-RU" altLang="ru-RU" sz="4000" smtClean="0">
                <a:solidFill>
                  <a:schemeClr val="bg1"/>
                </a:solidFill>
              </a:rPr>
              <a:t> случайно упадёт,</a:t>
            </a:r>
          </a:p>
          <a:p>
            <a:pPr eaLnBrk="1" hangingPunct="1">
              <a:buFont typeface="Arial" charset="0"/>
              <a:buNone/>
            </a:pPr>
            <a:r>
              <a:rPr lang="ru-RU" altLang="ru-RU" sz="4000" smtClean="0">
                <a:solidFill>
                  <a:schemeClr val="bg1"/>
                </a:solidFill>
              </a:rPr>
              <a:t>Где тогда река, ребята, потечёт?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2000" b="1" u="sng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b="1" u="sng" smtClean="0">
                <a:solidFill>
                  <a:srgbClr val="FFFF00"/>
                </a:solidFill>
              </a:rPr>
              <a:t>Ответ</a:t>
            </a:r>
            <a:r>
              <a:rPr lang="ru-RU" altLang="ru-RU" sz="2800" b="1" smtClean="0">
                <a:solidFill>
                  <a:srgbClr val="FFFF00"/>
                </a:solidFill>
              </a:rPr>
              <a:t>: </a:t>
            </a:r>
            <a:r>
              <a:rPr lang="ru-RU" altLang="ru-RU" sz="2800" i="1" smtClean="0">
                <a:solidFill>
                  <a:srgbClr val="FFFF00"/>
                </a:solidFill>
              </a:rPr>
              <a:t>С Дальнего Востока река отправится в Дагестан и потечёт не к Охотскому морю, а к Каспийскому: Амур - </a:t>
            </a:r>
            <a:r>
              <a:rPr lang="ru-RU" altLang="ru-RU" sz="2800" b="1" i="1" smtClean="0">
                <a:solidFill>
                  <a:srgbClr val="FFFF00"/>
                </a:solidFill>
              </a:rPr>
              <a:t>С</a:t>
            </a:r>
            <a:r>
              <a:rPr lang="ru-RU" altLang="ru-RU" sz="2800" i="1" smtClean="0">
                <a:solidFill>
                  <a:srgbClr val="FFFF00"/>
                </a:solidFill>
              </a:rPr>
              <a:t>амур</a:t>
            </a:r>
            <a:endParaRPr lang="ru-RU" altLang="ru-RU" sz="2800" b="1" smtClean="0">
              <a:solidFill>
                <a:srgbClr val="FFFF00"/>
              </a:solidFill>
            </a:endParaRPr>
          </a:p>
        </p:txBody>
      </p:sp>
      <p:sp>
        <p:nvSpPr>
          <p:cNvPr id="819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5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5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5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5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5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Столицы – Анаграммы (10)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r>
              <a:rPr lang="ru-RU" altLang="ru-RU" b="1" smtClean="0">
                <a:solidFill>
                  <a:srgbClr val="FFFF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47800"/>
            <a:ext cx="8305800" cy="2743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dirty="0">
                <a:solidFill>
                  <a:schemeClr val="bg1"/>
                </a:solidFill>
              </a:rPr>
              <a:t>Антоним ссоры </a:t>
            </a:r>
            <a:r>
              <a:rPr lang="ru-RU" sz="4400" b="1" dirty="0">
                <a:solidFill>
                  <a:schemeClr val="bg1"/>
                </a:solidFill>
              </a:rPr>
              <a:t>→</a:t>
            </a:r>
            <a:r>
              <a:rPr lang="ru-RU" sz="4400" dirty="0">
                <a:solidFill>
                  <a:schemeClr val="bg1"/>
                </a:solidFill>
              </a:rPr>
              <a:t> ... </a:t>
            </a:r>
            <a:r>
              <a:rPr lang="ru-RU" i="1" dirty="0">
                <a:solidFill>
                  <a:schemeClr val="bg1"/>
                </a:solidFill>
              </a:rPr>
              <a:t>(на реке Тибр, "вечный город").</a:t>
            </a:r>
            <a:endParaRPr lang="ru-RU" sz="4400" dirty="0">
              <a:solidFill>
                <a:schemeClr val="bg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000" b="1" dirty="0"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400" b="1" u="sng" dirty="0" smtClean="0">
              <a:solidFill>
                <a:schemeClr val="accent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u="sng" dirty="0" smtClean="0">
                <a:solidFill>
                  <a:srgbClr val="FFFF00"/>
                </a:solidFill>
              </a:rPr>
              <a:t>Ответ</a:t>
            </a:r>
            <a:r>
              <a:rPr lang="ru-RU" b="1" dirty="0" smtClean="0">
                <a:solidFill>
                  <a:srgbClr val="FFFF00"/>
                </a:solidFill>
              </a:rPr>
              <a:t>: </a:t>
            </a:r>
            <a:r>
              <a:rPr lang="ru-RU" i="1" dirty="0" smtClean="0">
                <a:solidFill>
                  <a:srgbClr val="FFFF00"/>
                </a:solidFill>
              </a:rPr>
              <a:t>Мир - Рим</a:t>
            </a:r>
            <a:endParaRPr lang="ru-RU" b="1" dirty="0" smtClean="0">
              <a:solidFill>
                <a:srgbClr val="FFFF00"/>
              </a:solidFill>
            </a:endParaRPr>
          </a:p>
        </p:txBody>
      </p:sp>
      <p:sp>
        <p:nvSpPr>
          <p:cNvPr id="922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9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9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9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9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FF00"/>
                </a:solidFill>
              </a:rPr>
              <a:t>Столицы – Анаграммы (20)</a:t>
            </a:r>
            <a:r>
              <a:rPr lang="ru-RU" altLang="ru-RU" smtClean="0">
                <a:solidFill>
                  <a:srgbClr val="FFFF00"/>
                </a:solidFill>
              </a:rPr>
              <a:t> </a:t>
            </a:r>
            <a:endParaRPr lang="ru-RU" altLang="ru-RU" b="1" smtClean="0">
              <a:solidFill>
                <a:srgbClr val="FF3300"/>
              </a:solidFill>
              <a:latin typeface="Georgia" pitchFamily="18" charset="0"/>
            </a:endParaRPr>
          </a:p>
        </p:txBody>
      </p:sp>
      <p:sp>
        <p:nvSpPr>
          <p:cNvPr id="3031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524000"/>
            <a:ext cx="8077200" cy="480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400" dirty="0">
                <a:solidFill>
                  <a:schemeClr val="bg1"/>
                </a:solidFill>
              </a:rPr>
              <a:t>Питерская водная артерия </a:t>
            </a:r>
            <a:r>
              <a:rPr lang="ru-RU" sz="4400" b="1" dirty="0">
                <a:solidFill>
                  <a:schemeClr val="bg1"/>
                </a:solidFill>
              </a:rPr>
              <a:t>→</a:t>
            </a:r>
            <a:r>
              <a:rPr lang="ru-RU" sz="4400" dirty="0">
                <a:solidFill>
                  <a:schemeClr val="bg1"/>
                </a:solidFill>
              </a:rPr>
              <a:t> ...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i="1" dirty="0">
                <a:solidFill>
                  <a:schemeClr val="bg1"/>
                </a:solidFill>
              </a:rPr>
              <a:t>(на Дунае, "столица вальсов").</a:t>
            </a:r>
            <a:endParaRPr lang="ru-RU" dirty="0">
              <a:solidFill>
                <a:schemeClr val="bg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u="sng" dirty="0" smtClean="0">
              <a:solidFill>
                <a:srgbClr val="FFFF0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u="sng" dirty="0" smtClean="0">
                <a:solidFill>
                  <a:srgbClr val="FFFF00"/>
                </a:solidFill>
              </a:rPr>
              <a:t>Ответ</a:t>
            </a:r>
            <a:r>
              <a:rPr lang="ru-RU" b="1" dirty="0" smtClean="0">
                <a:solidFill>
                  <a:srgbClr val="FFFF00"/>
                </a:solidFill>
              </a:rPr>
              <a:t>: </a:t>
            </a:r>
            <a:r>
              <a:rPr lang="ru-RU" i="1" dirty="0" smtClean="0">
                <a:solidFill>
                  <a:srgbClr val="FFFF00"/>
                </a:solidFill>
              </a:rPr>
              <a:t>Нева - Вена</a:t>
            </a:r>
            <a:endParaRPr lang="ru-RU" b="1" dirty="0" smtClean="0">
              <a:solidFill>
                <a:srgbClr val="FFFF00"/>
              </a:solidFill>
            </a:endParaRPr>
          </a:p>
        </p:txBody>
      </p:sp>
      <p:sp>
        <p:nvSpPr>
          <p:cNvPr id="10244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05813" y="6248400"/>
            <a:ext cx="738187" cy="609600"/>
          </a:xfrm>
          <a:prstGeom prst="actionButtonHome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3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3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3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3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3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3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2955</TotalTime>
  <Words>978</Words>
  <Application>Microsoft Office PowerPoint</Application>
  <PresentationFormat>Экран (4:3)</PresentationFormat>
  <Paragraphs>249</Paragraphs>
  <Slides>38</Slides>
  <Notes>37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Arial</vt:lpstr>
      <vt:lpstr>Calibri</vt:lpstr>
      <vt:lpstr>Times New Roman</vt:lpstr>
      <vt:lpstr>Georgia</vt:lpstr>
      <vt:lpstr>Wingdings</vt:lpstr>
      <vt:lpstr>Тема Office</vt:lpstr>
      <vt:lpstr>Слайд 1</vt:lpstr>
      <vt:lpstr>Темы</vt:lpstr>
      <vt:lpstr>Географические шарады (10)  </vt:lpstr>
      <vt:lpstr>Географические шарады (20)    </vt:lpstr>
      <vt:lpstr>Географические шарады (30) </vt:lpstr>
      <vt:lpstr>Географические шарады (40) </vt:lpstr>
      <vt:lpstr>Географические шарады (50) </vt:lpstr>
      <vt:lpstr>Столицы – Анаграммы (10)  </vt:lpstr>
      <vt:lpstr>Столицы – Анаграммы (20) </vt:lpstr>
      <vt:lpstr>Столицы – Анаграммы (30) </vt:lpstr>
      <vt:lpstr>Столицы – Анаграммы (40) </vt:lpstr>
      <vt:lpstr>Столицы – Анаграммы (50) </vt:lpstr>
      <vt:lpstr>Кто-кто в городе (посёлке) живёт? (10)  </vt:lpstr>
      <vt:lpstr>Слайд 14</vt:lpstr>
      <vt:lpstr>Слайд 15</vt:lpstr>
      <vt:lpstr>Слайд 16</vt:lpstr>
      <vt:lpstr>Кто-кто в городе (посёлке) живёт? (50)  </vt:lpstr>
      <vt:lpstr>География на все сто!(10)  </vt:lpstr>
      <vt:lpstr>География на все сто!(20) </vt:lpstr>
      <vt:lpstr>География на все сто!(30) </vt:lpstr>
      <vt:lpstr>География на все сто!(40) </vt:lpstr>
      <vt:lpstr>География на все сто!(50) </vt:lpstr>
      <vt:lpstr>Весёлые стихи на внимание (10)  </vt:lpstr>
      <vt:lpstr>Весёлые стихи на внимание(20)  </vt:lpstr>
      <vt:lpstr>Весёлые стихи на внимание(30)  </vt:lpstr>
      <vt:lpstr>Весёлые стихи на внимание(40)  </vt:lpstr>
      <vt:lpstr>Весёлые стихи на внимание (50)  </vt:lpstr>
      <vt:lpstr>Шуточная географическая викторина (10)  </vt:lpstr>
      <vt:lpstr>Шуточная географическая викторина(20)  </vt:lpstr>
      <vt:lpstr>Шуточная географическая викторина(30)  </vt:lpstr>
      <vt:lpstr>Шуточная географическая викторина(40)  </vt:lpstr>
      <vt:lpstr>Шуточная географическая викторина(50)  </vt:lpstr>
      <vt:lpstr>Литературная география(10)  </vt:lpstr>
      <vt:lpstr>Литературная география(20)  </vt:lpstr>
      <vt:lpstr>Литературная география(30)  </vt:lpstr>
      <vt:lpstr>Литературная география(40)   </vt:lpstr>
      <vt:lpstr>Литературная география (50)  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subject>география</dc:subject>
  <dc:creator>Лисенков С.А.</dc:creator>
  <cp:keywords>география</cp:keywords>
  <dc:description>Презентацию можно использовать для групповых и индивидуальных занятий</dc:description>
  <cp:lastModifiedBy>Ученик</cp:lastModifiedBy>
  <cp:revision>258</cp:revision>
  <cp:lastPrinted>1601-01-01T00:00:00Z</cp:lastPrinted>
  <dcterms:created xsi:type="dcterms:W3CDTF">1601-01-01T00:00:00Z</dcterms:created>
  <dcterms:modified xsi:type="dcterms:W3CDTF">2023-04-26T12:20:22Z</dcterms:modified>
  <cp:category>8 класс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Язык">
    <vt:lpwstr>русский</vt:lpwstr>
  </property>
  <property fmtid="{D5CDD505-2E9C-101B-9397-08002B2CF9AE}" pid="3" name="тема">
    <vt:lpwstr>география</vt:lpwstr>
  </property>
  <property fmtid="{D5CDD505-2E9C-101B-9397-08002B2CF9AE}" pid="4" name="Автор">
    <vt:lpwstr>Лисенков С.А.</vt:lpwstr>
  </property>
  <property fmtid="{D5CDD505-2E9C-101B-9397-08002B2CF9AE}" pid="5" name="Цель">
    <vt:lpwstr>закрепление знаний по географии в 8 кл.</vt:lpwstr>
  </property>
  <property fmtid="{D5CDD505-2E9C-101B-9397-08002B2CF9AE}" pid="6" name="класс">
    <vt:lpwstr>8</vt:lpwstr>
  </property>
</Properties>
</file>