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66" r:id="rId4"/>
    <p:sldId id="275" r:id="rId5"/>
    <p:sldId id="268" r:id="rId6"/>
    <p:sldId id="269" r:id="rId7"/>
    <p:sldId id="271" r:id="rId8"/>
    <p:sldId id="273" r:id="rId9"/>
    <p:sldId id="276" r:id="rId10"/>
    <p:sldId id="280" r:id="rId11"/>
    <p:sldId id="282" r:id="rId12"/>
    <p:sldId id="283" r:id="rId13"/>
    <p:sldId id="28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626FD-C43D-4F71-838F-2A950172CC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D6FA64-4A65-404F-9457-6647EE0872AA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ФГБУ «Федеральный институт медиации» («ФИМ»)</a:t>
          </a:r>
        </a:p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4F459C-AC4D-404E-BEC3-01EF19EBF932}" type="parTrans" cxnId="{539B8597-B968-41BB-A361-426C00C2E7CE}">
      <dgm:prSet/>
      <dgm:spPr/>
      <dgm:t>
        <a:bodyPr/>
        <a:lstStyle/>
        <a:p>
          <a:endParaRPr lang="ru-RU"/>
        </a:p>
      </dgm:t>
    </dgm:pt>
    <dgm:pt modelId="{F6DB825A-1F4F-49A1-B786-1FA8FB168BA8}" type="sibTrans" cxnId="{539B8597-B968-41BB-A361-426C00C2E7CE}">
      <dgm:prSet/>
      <dgm:spPr/>
      <dgm:t>
        <a:bodyPr/>
        <a:lstStyle/>
        <a:p>
          <a:endParaRPr lang="ru-RU"/>
        </a:p>
      </dgm:t>
    </dgm:pt>
    <dgm:pt modelId="{53E02384-419A-4D51-820B-C90848CEF17E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Службы медиации регионов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2CE66F-4EAA-4F23-8415-D89791D99A3F}" type="parTrans" cxnId="{AF2ADD54-3A05-4775-9CDD-10B46B2BB7ED}">
      <dgm:prSet/>
      <dgm:spPr/>
      <dgm:t>
        <a:bodyPr/>
        <a:lstStyle/>
        <a:p>
          <a:endParaRPr lang="ru-RU"/>
        </a:p>
      </dgm:t>
    </dgm:pt>
    <dgm:pt modelId="{B2B72F95-865B-4ED8-B928-76AE6823AEC0}" type="sibTrans" cxnId="{AF2ADD54-3A05-4775-9CDD-10B46B2BB7ED}">
      <dgm:prSet/>
      <dgm:spPr/>
      <dgm:t>
        <a:bodyPr/>
        <a:lstStyle/>
        <a:p>
          <a:endParaRPr lang="ru-RU"/>
        </a:p>
      </dgm:t>
    </dgm:pt>
    <dgm:pt modelId="{4CA46B14-6893-451A-822B-B576B1AA7EEE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Служба психолого-педагогического, медико-социального обеспечения в муниципальной системе образования МО ГО «Сыктывкар»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938CB-3D9F-4B2A-9F13-C8AD9A1AF6D0}" type="parTrans" cxnId="{14054EC8-650E-4AD3-95DD-91FDE6180EA4}">
      <dgm:prSet/>
      <dgm:spPr/>
      <dgm:t>
        <a:bodyPr/>
        <a:lstStyle/>
        <a:p>
          <a:endParaRPr lang="ru-RU"/>
        </a:p>
      </dgm:t>
    </dgm:pt>
    <dgm:pt modelId="{E7481C89-10AF-4F30-A41A-922DA01F69AE}" type="sibTrans" cxnId="{14054EC8-650E-4AD3-95DD-91FDE6180EA4}">
      <dgm:prSet/>
      <dgm:spPr/>
      <dgm:t>
        <a:bodyPr/>
        <a:lstStyle/>
        <a:p>
          <a:endParaRPr lang="ru-RU"/>
        </a:p>
      </dgm:t>
    </dgm:pt>
    <dgm:pt modelId="{B3190587-4272-451F-A749-39C25F88EE47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Служба медиации МУДО «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ЦППМиСП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74FE1-9EC3-462A-8962-E3ECD993CA05}" type="parTrans" cxnId="{FA704710-9082-4BBC-94E6-75427808CCB6}">
      <dgm:prSet/>
      <dgm:spPr/>
      <dgm:t>
        <a:bodyPr/>
        <a:lstStyle/>
        <a:p>
          <a:endParaRPr lang="ru-RU"/>
        </a:p>
      </dgm:t>
    </dgm:pt>
    <dgm:pt modelId="{12A1B990-E071-4B28-ADAE-567F45D1EC5A}" type="sibTrans" cxnId="{FA704710-9082-4BBC-94E6-75427808CCB6}">
      <dgm:prSet/>
      <dgm:spPr/>
      <dgm:t>
        <a:bodyPr/>
        <a:lstStyle/>
        <a:p>
          <a:endParaRPr lang="ru-RU"/>
        </a:p>
      </dgm:t>
    </dgm:pt>
    <dgm:pt modelId="{3D11ACD6-40E6-4918-8C4E-A6F53581324D}">
      <dgm:prSet/>
      <dgm:spPr/>
      <dgm:t>
        <a:bodyPr/>
        <a:lstStyle/>
        <a:p>
          <a:endParaRPr lang="ru-RU"/>
        </a:p>
      </dgm:t>
    </dgm:pt>
    <dgm:pt modelId="{5C87B502-3FA4-4412-8B4A-5DB8959B907A}" type="parTrans" cxnId="{53CAED40-8C0B-42C3-BC8B-64D61D8DD4B1}">
      <dgm:prSet/>
      <dgm:spPr/>
      <dgm:t>
        <a:bodyPr/>
        <a:lstStyle/>
        <a:p>
          <a:endParaRPr lang="ru-RU"/>
        </a:p>
      </dgm:t>
    </dgm:pt>
    <dgm:pt modelId="{79350AFF-3D19-4F6A-892B-18723FD8FA62}" type="sibTrans" cxnId="{53CAED40-8C0B-42C3-BC8B-64D61D8DD4B1}">
      <dgm:prSet/>
      <dgm:spPr/>
      <dgm:t>
        <a:bodyPr/>
        <a:lstStyle/>
        <a:p>
          <a:endParaRPr lang="ru-RU"/>
        </a:p>
      </dgm:t>
    </dgm:pt>
    <dgm:pt modelId="{AC38F19E-9546-4EE4-B8E1-20091B8CB9E5}">
      <dgm:prSet/>
      <dgm:spPr/>
      <dgm:t>
        <a:bodyPr/>
        <a:lstStyle/>
        <a:p>
          <a:endParaRPr lang="ru-RU"/>
        </a:p>
      </dgm:t>
    </dgm:pt>
    <dgm:pt modelId="{BAB9FF2A-ADE9-4A03-8709-F154DE4BE712}" type="parTrans" cxnId="{93D4B831-FFD0-4F28-9C38-00EFB8EC33CC}">
      <dgm:prSet/>
      <dgm:spPr/>
      <dgm:t>
        <a:bodyPr/>
        <a:lstStyle/>
        <a:p>
          <a:endParaRPr lang="ru-RU"/>
        </a:p>
      </dgm:t>
    </dgm:pt>
    <dgm:pt modelId="{8889C7A4-501C-454B-8F5C-48F94CE61F42}" type="sibTrans" cxnId="{93D4B831-FFD0-4F28-9C38-00EFB8EC33CC}">
      <dgm:prSet/>
      <dgm:spPr/>
      <dgm:t>
        <a:bodyPr/>
        <a:lstStyle/>
        <a:p>
          <a:endParaRPr lang="ru-RU"/>
        </a:p>
      </dgm:t>
    </dgm:pt>
    <dgm:pt modelId="{D229A54C-D8A8-4B05-9E9B-C0093127FFD8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Службы школьной медиации 37 образовательных организаций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7B230-1629-4B30-91AE-28E73086647F}" type="parTrans" cxnId="{8FB62DED-988F-4688-84F5-7D3B2455B755}">
      <dgm:prSet/>
      <dgm:spPr/>
      <dgm:t>
        <a:bodyPr/>
        <a:lstStyle/>
        <a:p>
          <a:endParaRPr lang="ru-RU"/>
        </a:p>
      </dgm:t>
    </dgm:pt>
    <dgm:pt modelId="{C9C5C658-D0CA-42F7-A8CB-713B1207B2DA}" type="sibTrans" cxnId="{8FB62DED-988F-4688-84F5-7D3B2455B755}">
      <dgm:prSet/>
      <dgm:spPr/>
      <dgm:t>
        <a:bodyPr/>
        <a:lstStyle/>
        <a:p>
          <a:endParaRPr lang="ru-RU"/>
        </a:p>
      </dgm:t>
    </dgm:pt>
    <dgm:pt modelId="{EDD9B792-4BA4-4009-B053-B9107ABEB7DC}" type="pres">
      <dgm:prSet presAssocID="{0AE626FD-C43D-4F71-838F-2A950172CC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8D9044-C113-4B76-B83B-99C776CF52E0}" type="pres">
      <dgm:prSet presAssocID="{C5D6FA64-4A65-404F-9457-6647EE0872AA}" presName="parentLin" presStyleCnt="0"/>
      <dgm:spPr/>
    </dgm:pt>
    <dgm:pt modelId="{1688883C-1C2D-4147-9AE4-917569D2139C}" type="pres">
      <dgm:prSet presAssocID="{C5D6FA64-4A65-404F-9457-6647EE0872A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699956D-A982-4F7A-9442-3272BF517781}" type="pres">
      <dgm:prSet presAssocID="{C5D6FA64-4A65-404F-9457-6647EE0872AA}" presName="parentText" presStyleLbl="node1" presStyleIdx="0" presStyleCnt="5" custScaleX="152632" custScaleY="493740" custLinFactY="10042" custLinFactNeighborX="1750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7016C-7ACF-405B-AD03-6B076866C46F}" type="pres">
      <dgm:prSet presAssocID="{C5D6FA64-4A65-404F-9457-6647EE0872AA}" presName="negativeSpace" presStyleCnt="0"/>
      <dgm:spPr/>
    </dgm:pt>
    <dgm:pt modelId="{03B78483-D902-4013-A716-AD81E3A96589}" type="pres">
      <dgm:prSet presAssocID="{C5D6FA64-4A65-404F-9457-6647EE0872AA}" presName="childText" presStyleLbl="conFgAcc1" presStyleIdx="0" presStyleCnt="5" custScaleY="261751" custLinFactY="-83449" custLinFactNeighborY="-100000">
        <dgm:presLayoutVars>
          <dgm:bulletEnabled val="1"/>
        </dgm:presLayoutVars>
      </dgm:prSet>
      <dgm:spPr/>
    </dgm:pt>
    <dgm:pt modelId="{CC44A0F9-FB4C-43E7-B3FE-7B6899606A3A}" type="pres">
      <dgm:prSet presAssocID="{F6DB825A-1F4F-49A1-B786-1FA8FB168BA8}" presName="spaceBetweenRectangles" presStyleCnt="0"/>
      <dgm:spPr/>
    </dgm:pt>
    <dgm:pt modelId="{ADFC91D7-CE56-4BA1-8820-0034B3AD67DD}" type="pres">
      <dgm:prSet presAssocID="{53E02384-419A-4D51-820B-C90848CEF17E}" presName="parentLin" presStyleCnt="0"/>
      <dgm:spPr/>
    </dgm:pt>
    <dgm:pt modelId="{F96E0275-3FB0-4143-9F65-7C6BF7A017BF}" type="pres">
      <dgm:prSet presAssocID="{53E02384-419A-4D51-820B-C90848CEF17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FCBC038-16E7-4CC2-A829-CC67FE948741}" type="pres">
      <dgm:prSet presAssocID="{53E02384-419A-4D51-820B-C90848CEF17E}" presName="parentText" presStyleLbl="node1" presStyleIdx="1" presStyleCnt="5" custScaleX="145981" custScaleY="580928" custLinFactNeighborX="12585" custLinFactNeighborY="385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4B572-000B-412E-9835-D74DEC92331F}" type="pres">
      <dgm:prSet presAssocID="{53E02384-419A-4D51-820B-C90848CEF17E}" presName="negativeSpace" presStyleCnt="0"/>
      <dgm:spPr/>
    </dgm:pt>
    <dgm:pt modelId="{ED823E2B-00AD-47D2-8451-737A879DDA27}" type="pres">
      <dgm:prSet presAssocID="{53E02384-419A-4D51-820B-C90848CEF17E}" presName="childText" presStyleLbl="conFgAcc1" presStyleIdx="1" presStyleCnt="5" custScaleY="289745" custLinFactY="-190654" custLinFactNeighborX="875" custLinFactNeighborY="-200000">
        <dgm:presLayoutVars>
          <dgm:bulletEnabled val="1"/>
        </dgm:presLayoutVars>
      </dgm:prSet>
      <dgm:spPr/>
    </dgm:pt>
    <dgm:pt modelId="{61EDB2DA-55B3-4476-B6FD-2EC81ED895E9}" type="pres">
      <dgm:prSet presAssocID="{B2B72F95-865B-4ED8-B928-76AE6823AEC0}" presName="spaceBetweenRectangles" presStyleCnt="0"/>
      <dgm:spPr/>
    </dgm:pt>
    <dgm:pt modelId="{58EB2E6A-B2D9-422A-BE8E-CE23589141E6}" type="pres">
      <dgm:prSet presAssocID="{4CA46B14-6893-451A-822B-B576B1AA7EEE}" presName="parentLin" presStyleCnt="0"/>
      <dgm:spPr/>
    </dgm:pt>
    <dgm:pt modelId="{A636D083-B2CA-4D71-BEB6-BFB66AFFC9A8}" type="pres">
      <dgm:prSet presAssocID="{4CA46B14-6893-451A-822B-B576B1AA7EE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70F5119-03F2-49BA-AE08-5480B89C2913}" type="pres">
      <dgm:prSet presAssocID="{4CA46B14-6893-451A-822B-B576B1AA7EEE}" presName="parentText" presStyleLbl="node1" presStyleIdx="2" presStyleCnt="5" custScaleX="143019" custScaleY="592958" custLinFactNeighborX="27608" custLinFactNeighborY="233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5CEF4-3829-4788-8731-77C4D5C3F7AB}" type="pres">
      <dgm:prSet presAssocID="{4CA46B14-6893-451A-822B-B576B1AA7EEE}" presName="negativeSpace" presStyleCnt="0"/>
      <dgm:spPr/>
    </dgm:pt>
    <dgm:pt modelId="{D70410AF-977E-4D14-A599-06FB60ADE592}" type="pres">
      <dgm:prSet presAssocID="{4CA46B14-6893-451A-822B-B576B1AA7EEE}" presName="childText" presStyleLbl="conFgAcc1" presStyleIdx="2" presStyleCnt="5" custScaleY="245850" custLinFactY="-134267" custLinFactNeighborX="-875" custLinFactNeighborY="-200000">
        <dgm:presLayoutVars>
          <dgm:bulletEnabled val="1"/>
        </dgm:presLayoutVars>
      </dgm:prSet>
      <dgm:spPr/>
    </dgm:pt>
    <dgm:pt modelId="{3EF484B2-C162-4144-9FFF-EB997357E767}" type="pres">
      <dgm:prSet presAssocID="{E7481C89-10AF-4F30-A41A-922DA01F69AE}" presName="spaceBetweenRectangles" presStyleCnt="0"/>
      <dgm:spPr/>
    </dgm:pt>
    <dgm:pt modelId="{9CFA4DE1-9B33-4AAD-8BEB-0E8388584961}" type="pres">
      <dgm:prSet presAssocID="{B3190587-4272-451F-A749-39C25F88EE47}" presName="parentLin" presStyleCnt="0"/>
      <dgm:spPr/>
    </dgm:pt>
    <dgm:pt modelId="{27CF5AAC-5D7E-46D3-9AC8-3451A6D5EC93}" type="pres">
      <dgm:prSet presAssocID="{B3190587-4272-451F-A749-39C25F88EE47}" presName="parentLeftMargin" presStyleLbl="node1" presStyleIdx="2" presStyleCnt="5" custScaleX="139493" custScaleY="100884" custLinFactNeighborX="1261" custLinFactNeighborY="-94061"/>
      <dgm:spPr/>
      <dgm:t>
        <a:bodyPr/>
        <a:lstStyle/>
        <a:p>
          <a:endParaRPr lang="ru-RU"/>
        </a:p>
      </dgm:t>
    </dgm:pt>
    <dgm:pt modelId="{65FCFC05-218E-4481-84C4-EB1FA84ACA69}" type="pres">
      <dgm:prSet presAssocID="{B3190587-4272-451F-A749-39C25F88EE47}" presName="parentText" presStyleLbl="node1" presStyleIdx="3" presStyleCnt="5" custScaleX="163960" custScaleY="479341" custLinFactNeighborX="4029" custLinFactNeighborY="-37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BF96D-5C22-45F9-B25D-4FB7B8471F4D}" type="pres">
      <dgm:prSet presAssocID="{B3190587-4272-451F-A749-39C25F88EE47}" presName="negativeSpace" presStyleCnt="0"/>
      <dgm:spPr/>
    </dgm:pt>
    <dgm:pt modelId="{FE880A0C-49B9-4699-88A6-4F5037B14220}" type="pres">
      <dgm:prSet presAssocID="{B3190587-4272-451F-A749-39C25F88EE47}" presName="childText" presStyleLbl="conFgAcc1" presStyleIdx="3" presStyleCnt="5" custFlipVert="1" custScaleY="68227" custLinFactY="-62006" custLinFactNeighborX="8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A00E7-487B-4562-A421-982F8C47981B}" type="pres">
      <dgm:prSet presAssocID="{12A1B990-E071-4B28-ADAE-567F45D1EC5A}" presName="spaceBetweenRectangles" presStyleCnt="0"/>
      <dgm:spPr/>
    </dgm:pt>
    <dgm:pt modelId="{8B9087C0-ADEE-4715-832F-620C591F62A0}" type="pres">
      <dgm:prSet presAssocID="{D229A54C-D8A8-4B05-9E9B-C0093127FFD8}" presName="parentLin" presStyleCnt="0"/>
      <dgm:spPr/>
    </dgm:pt>
    <dgm:pt modelId="{C20CF7BD-6B55-493B-9CE9-F07766DA1A50}" type="pres">
      <dgm:prSet presAssocID="{D229A54C-D8A8-4B05-9E9B-C0093127FFD8}" presName="parentLeftMargin" presStyleLbl="node1" presStyleIdx="3" presStyleCnt="5" custScaleX="143505" custScaleY="113933" custLinFactNeighborX="5159" custLinFactNeighborY="-32515"/>
      <dgm:spPr/>
      <dgm:t>
        <a:bodyPr/>
        <a:lstStyle/>
        <a:p>
          <a:endParaRPr lang="ru-RU"/>
        </a:p>
      </dgm:t>
    </dgm:pt>
    <dgm:pt modelId="{B7989502-9C36-439F-A8C6-93385AB05231}" type="pres">
      <dgm:prSet presAssocID="{D229A54C-D8A8-4B05-9E9B-C0093127FFD8}" presName="parentText" presStyleLbl="node1" presStyleIdx="4" presStyleCnt="5" custAng="0" custScaleX="163947" custScaleY="496947" custLinFactY="38865" custLinFactNeighborX="83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4C485-8CD5-4CEA-9B14-890325201EBB}" type="pres">
      <dgm:prSet presAssocID="{D229A54C-D8A8-4B05-9E9B-C0093127FFD8}" presName="negativeSpace" presStyleCnt="0"/>
      <dgm:spPr/>
    </dgm:pt>
    <dgm:pt modelId="{77933D02-4B2F-443B-80AE-7994937F7D05}" type="pres">
      <dgm:prSet presAssocID="{D229A54C-D8A8-4B05-9E9B-C0093127FFD8}" presName="childText" presStyleLbl="conFgAcc1" presStyleIdx="4" presStyleCnt="5" custLinFactY="38172" custLinFactNeighborY="100000">
        <dgm:presLayoutVars>
          <dgm:bulletEnabled val="1"/>
        </dgm:presLayoutVars>
      </dgm:prSet>
      <dgm:spPr/>
    </dgm:pt>
  </dgm:ptLst>
  <dgm:cxnLst>
    <dgm:cxn modelId="{539B8597-B968-41BB-A361-426C00C2E7CE}" srcId="{0AE626FD-C43D-4F71-838F-2A950172CC4A}" destId="{C5D6FA64-4A65-404F-9457-6647EE0872AA}" srcOrd="0" destOrd="0" parTransId="{154F459C-AC4D-404E-BEC3-01EF19EBF932}" sibTransId="{F6DB825A-1F4F-49A1-B786-1FA8FB168BA8}"/>
    <dgm:cxn modelId="{2CED7130-AB8A-4D8A-94AB-7F89D7A5AC7C}" type="presOf" srcId="{D229A54C-D8A8-4B05-9E9B-C0093127FFD8}" destId="{C20CF7BD-6B55-493B-9CE9-F07766DA1A50}" srcOrd="0" destOrd="0" presId="urn:microsoft.com/office/officeart/2005/8/layout/list1"/>
    <dgm:cxn modelId="{68012ABC-EEFB-4EA4-B2CC-F508B5E7342A}" type="presOf" srcId="{B3190587-4272-451F-A749-39C25F88EE47}" destId="{27CF5AAC-5D7E-46D3-9AC8-3451A6D5EC93}" srcOrd="0" destOrd="0" presId="urn:microsoft.com/office/officeart/2005/8/layout/list1"/>
    <dgm:cxn modelId="{8FB62DED-988F-4688-84F5-7D3B2455B755}" srcId="{0AE626FD-C43D-4F71-838F-2A950172CC4A}" destId="{D229A54C-D8A8-4B05-9E9B-C0093127FFD8}" srcOrd="4" destOrd="0" parTransId="{DF27B230-1629-4B30-91AE-28E73086647F}" sibTransId="{C9C5C658-D0CA-42F7-A8CB-713B1207B2DA}"/>
    <dgm:cxn modelId="{3C5EF91B-104A-4FB2-88A7-4737D084BAF3}" type="presOf" srcId="{B3190587-4272-451F-A749-39C25F88EE47}" destId="{65FCFC05-218E-4481-84C4-EB1FA84ACA69}" srcOrd="1" destOrd="0" presId="urn:microsoft.com/office/officeart/2005/8/layout/list1"/>
    <dgm:cxn modelId="{93D4B831-FFD0-4F28-9C38-00EFB8EC33CC}" srcId="{B3190587-4272-451F-A749-39C25F88EE47}" destId="{AC38F19E-9546-4EE4-B8E1-20091B8CB9E5}" srcOrd="1" destOrd="0" parTransId="{BAB9FF2A-ADE9-4A03-8709-F154DE4BE712}" sibTransId="{8889C7A4-501C-454B-8F5C-48F94CE61F42}"/>
    <dgm:cxn modelId="{FA704710-9082-4BBC-94E6-75427808CCB6}" srcId="{0AE626FD-C43D-4F71-838F-2A950172CC4A}" destId="{B3190587-4272-451F-A749-39C25F88EE47}" srcOrd="3" destOrd="0" parTransId="{8A474FE1-9EC3-462A-8962-E3ECD993CA05}" sibTransId="{12A1B990-E071-4B28-ADAE-567F45D1EC5A}"/>
    <dgm:cxn modelId="{66C7ACF5-C995-46B4-B39B-217812CF831F}" type="presOf" srcId="{4CA46B14-6893-451A-822B-B576B1AA7EEE}" destId="{A636D083-B2CA-4D71-BEB6-BFB66AFFC9A8}" srcOrd="0" destOrd="0" presId="urn:microsoft.com/office/officeart/2005/8/layout/list1"/>
    <dgm:cxn modelId="{4419FF5D-5463-4534-9C65-ACF72846C592}" type="presOf" srcId="{4CA46B14-6893-451A-822B-B576B1AA7EEE}" destId="{E70F5119-03F2-49BA-AE08-5480B89C2913}" srcOrd="1" destOrd="0" presId="urn:microsoft.com/office/officeart/2005/8/layout/list1"/>
    <dgm:cxn modelId="{4DBDBF3D-2117-4D03-9B82-0AA697352793}" type="presOf" srcId="{53E02384-419A-4D51-820B-C90848CEF17E}" destId="{F96E0275-3FB0-4143-9F65-7C6BF7A017BF}" srcOrd="0" destOrd="0" presId="urn:microsoft.com/office/officeart/2005/8/layout/list1"/>
    <dgm:cxn modelId="{2B007B83-255C-4F11-9FE4-A82A2EDD1D33}" type="presOf" srcId="{C5D6FA64-4A65-404F-9457-6647EE0872AA}" destId="{1688883C-1C2D-4147-9AE4-917569D2139C}" srcOrd="0" destOrd="0" presId="urn:microsoft.com/office/officeart/2005/8/layout/list1"/>
    <dgm:cxn modelId="{4CE1497E-8CD4-4DAB-81C8-A28F66B6D0BD}" type="presOf" srcId="{AC38F19E-9546-4EE4-B8E1-20091B8CB9E5}" destId="{FE880A0C-49B9-4699-88A6-4F5037B14220}" srcOrd="0" destOrd="1" presId="urn:microsoft.com/office/officeart/2005/8/layout/list1"/>
    <dgm:cxn modelId="{14054EC8-650E-4AD3-95DD-91FDE6180EA4}" srcId="{0AE626FD-C43D-4F71-838F-2A950172CC4A}" destId="{4CA46B14-6893-451A-822B-B576B1AA7EEE}" srcOrd="2" destOrd="0" parTransId="{42C938CB-3D9F-4B2A-9F13-C8AD9A1AF6D0}" sibTransId="{E7481C89-10AF-4F30-A41A-922DA01F69AE}"/>
    <dgm:cxn modelId="{545827BD-FD6E-4ECD-9BCE-9D27BD701BF8}" type="presOf" srcId="{53E02384-419A-4D51-820B-C90848CEF17E}" destId="{6FCBC038-16E7-4CC2-A829-CC67FE948741}" srcOrd="1" destOrd="0" presId="urn:microsoft.com/office/officeart/2005/8/layout/list1"/>
    <dgm:cxn modelId="{C9E7DE13-245E-45E6-8589-000ECCC957E2}" type="presOf" srcId="{0AE626FD-C43D-4F71-838F-2A950172CC4A}" destId="{EDD9B792-4BA4-4009-B053-B9107ABEB7DC}" srcOrd="0" destOrd="0" presId="urn:microsoft.com/office/officeart/2005/8/layout/list1"/>
    <dgm:cxn modelId="{AF2ADD54-3A05-4775-9CDD-10B46B2BB7ED}" srcId="{0AE626FD-C43D-4F71-838F-2A950172CC4A}" destId="{53E02384-419A-4D51-820B-C90848CEF17E}" srcOrd="1" destOrd="0" parTransId="{142CE66F-4EAA-4F23-8415-D89791D99A3F}" sibTransId="{B2B72F95-865B-4ED8-B928-76AE6823AEC0}"/>
    <dgm:cxn modelId="{53CAED40-8C0B-42C3-BC8B-64D61D8DD4B1}" srcId="{B3190587-4272-451F-A749-39C25F88EE47}" destId="{3D11ACD6-40E6-4918-8C4E-A6F53581324D}" srcOrd="0" destOrd="0" parTransId="{5C87B502-3FA4-4412-8B4A-5DB8959B907A}" sibTransId="{79350AFF-3D19-4F6A-892B-18723FD8FA62}"/>
    <dgm:cxn modelId="{5B9B5DB7-D964-4668-803E-2A86FEDB9E8A}" type="presOf" srcId="{C5D6FA64-4A65-404F-9457-6647EE0872AA}" destId="{E699956D-A982-4F7A-9442-3272BF517781}" srcOrd="1" destOrd="0" presId="urn:microsoft.com/office/officeart/2005/8/layout/list1"/>
    <dgm:cxn modelId="{9E6871D0-D1B5-4A14-8CC7-1D721EDDAB22}" type="presOf" srcId="{3D11ACD6-40E6-4918-8C4E-A6F53581324D}" destId="{FE880A0C-49B9-4699-88A6-4F5037B14220}" srcOrd="0" destOrd="0" presId="urn:microsoft.com/office/officeart/2005/8/layout/list1"/>
    <dgm:cxn modelId="{579563B3-A703-48EA-A222-4CE2384364F0}" type="presOf" srcId="{D229A54C-D8A8-4B05-9E9B-C0093127FFD8}" destId="{B7989502-9C36-439F-A8C6-93385AB05231}" srcOrd="1" destOrd="0" presId="urn:microsoft.com/office/officeart/2005/8/layout/list1"/>
    <dgm:cxn modelId="{9674C0A9-ED97-4AB0-95E3-921DF98760B2}" type="presParOf" srcId="{EDD9B792-4BA4-4009-B053-B9107ABEB7DC}" destId="{678D9044-C113-4B76-B83B-99C776CF52E0}" srcOrd="0" destOrd="0" presId="urn:microsoft.com/office/officeart/2005/8/layout/list1"/>
    <dgm:cxn modelId="{EDE61A6A-8407-4C77-B279-46D88A50C41F}" type="presParOf" srcId="{678D9044-C113-4B76-B83B-99C776CF52E0}" destId="{1688883C-1C2D-4147-9AE4-917569D2139C}" srcOrd="0" destOrd="0" presId="urn:microsoft.com/office/officeart/2005/8/layout/list1"/>
    <dgm:cxn modelId="{9A437C4B-525C-4C1A-BF02-4A042D49DF62}" type="presParOf" srcId="{678D9044-C113-4B76-B83B-99C776CF52E0}" destId="{E699956D-A982-4F7A-9442-3272BF517781}" srcOrd="1" destOrd="0" presId="urn:microsoft.com/office/officeart/2005/8/layout/list1"/>
    <dgm:cxn modelId="{6EF2AF91-30B6-4FF1-8610-E85514D2D6D5}" type="presParOf" srcId="{EDD9B792-4BA4-4009-B053-B9107ABEB7DC}" destId="{C117016C-7ACF-405B-AD03-6B076866C46F}" srcOrd="1" destOrd="0" presId="urn:microsoft.com/office/officeart/2005/8/layout/list1"/>
    <dgm:cxn modelId="{D9417500-30D2-47BA-8E53-0942B711C923}" type="presParOf" srcId="{EDD9B792-4BA4-4009-B053-B9107ABEB7DC}" destId="{03B78483-D902-4013-A716-AD81E3A96589}" srcOrd="2" destOrd="0" presId="urn:microsoft.com/office/officeart/2005/8/layout/list1"/>
    <dgm:cxn modelId="{6ECBFFA2-5DB5-4457-B704-8B1800B414CB}" type="presParOf" srcId="{EDD9B792-4BA4-4009-B053-B9107ABEB7DC}" destId="{CC44A0F9-FB4C-43E7-B3FE-7B6899606A3A}" srcOrd="3" destOrd="0" presId="urn:microsoft.com/office/officeart/2005/8/layout/list1"/>
    <dgm:cxn modelId="{7F1D9D8A-5349-43B2-9424-607AE42581A8}" type="presParOf" srcId="{EDD9B792-4BA4-4009-B053-B9107ABEB7DC}" destId="{ADFC91D7-CE56-4BA1-8820-0034B3AD67DD}" srcOrd="4" destOrd="0" presId="urn:microsoft.com/office/officeart/2005/8/layout/list1"/>
    <dgm:cxn modelId="{5F3494A0-7AAF-4E86-B2C6-2F7287828443}" type="presParOf" srcId="{ADFC91D7-CE56-4BA1-8820-0034B3AD67DD}" destId="{F96E0275-3FB0-4143-9F65-7C6BF7A017BF}" srcOrd="0" destOrd="0" presId="urn:microsoft.com/office/officeart/2005/8/layout/list1"/>
    <dgm:cxn modelId="{31EE7D1E-A0CC-463B-B44D-EED922726FDE}" type="presParOf" srcId="{ADFC91D7-CE56-4BA1-8820-0034B3AD67DD}" destId="{6FCBC038-16E7-4CC2-A829-CC67FE948741}" srcOrd="1" destOrd="0" presId="urn:microsoft.com/office/officeart/2005/8/layout/list1"/>
    <dgm:cxn modelId="{EE685391-91B8-40D7-9714-DC976EA7EDCD}" type="presParOf" srcId="{EDD9B792-4BA4-4009-B053-B9107ABEB7DC}" destId="{FDA4B572-000B-412E-9835-D74DEC92331F}" srcOrd="5" destOrd="0" presId="urn:microsoft.com/office/officeart/2005/8/layout/list1"/>
    <dgm:cxn modelId="{7ED17B39-0E9F-43C4-BB95-9D505DA8A1C2}" type="presParOf" srcId="{EDD9B792-4BA4-4009-B053-B9107ABEB7DC}" destId="{ED823E2B-00AD-47D2-8451-737A879DDA27}" srcOrd="6" destOrd="0" presId="urn:microsoft.com/office/officeart/2005/8/layout/list1"/>
    <dgm:cxn modelId="{CF993BE6-D37C-4769-B603-CE5A365BBADF}" type="presParOf" srcId="{EDD9B792-4BA4-4009-B053-B9107ABEB7DC}" destId="{61EDB2DA-55B3-4476-B6FD-2EC81ED895E9}" srcOrd="7" destOrd="0" presId="urn:microsoft.com/office/officeart/2005/8/layout/list1"/>
    <dgm:cxn modelId="{471DB0EB-8C70-4D04-8F5A-A3EAC9EF4B2F}" type="presParOf" srcId="{EDD9B792-4BA4-4009-B053-B9107ABEB7DC}" destId="{58EB2E6A-B2D9-422A-BE8E-CE23589141E6}" srcOrd="8" destOrd="0" presId="urn:microsoft.com/office/officeart/2005/8/layout/list1"/>
    <dgm:cxn modelId="{9605C276-DCC6-4824-900E-FAF6ACA281D0}" type="presParOf" srcId="{58EB2E6A-B2D9-422A-BE8E-CE23589141E6}" destId="{A636D083-B2CA-4D71-BEB6-BFB66AFFC9A8}" srcOrd="0" destOrd="0" presId="urn:microsoft.com/office/officeart/2005/8/layout/list1"/>
    <dgm:cxn modelId="{DF6959BB-E87C-4C00-9313-0B09193F334B}" type="presParOf" srcId="{58EB2E6A-B2D9-422A-BE8E-CE23589141E6}" destId="{E70F5119-03F2-49BA-AE08-5480B89C2913}" srcOrd="1" destOrd="0" presId="urn:microsoft.com/office/officeart/2005/8/layout/list1"/>
    <dgm:cxn modelId="{0787EA5F-A60A-4432-AB2A-A719DD8023C3}" type="presParOf" srcId="{EDD9B792-4BA4-4009-B053-B9107ABEB7DC}" destId="{F5A5CEF4-3829-4788-8731-77C4D5C3F7AB}" srcOrd="9" destOrd="0" presId="urn:microsoft.com/office/officeart/2005/8/layout/list1"/>
    <dgm:cxn modelId="{5019EDEA-9355-41FD-B064-6101B88049A0}" type="presParOf" srcId="{EDD9B792-4BA4-4009-B053-B9107ABEB7DC}" destId="{D70410AF-977E-4D14-A599-06FB60ADE592}" srcOrd="10" destOrd="0" presId="urn:microsoft.com/office/officeart/2005/8/layout/list1"/>
    <dgm:cxn modelId="{FC5D0B95-7B4E-4D98-A859-A7D5A6BD507A}" type="presParOf" srcId="{EDD9B792-4BA4-4009-B053-B9107ABEB7DC}" destId="{3EF484B2-C162-4144-9FFF-EB997357E767}" srcOrd="11" destOrd="0" presId="urn:microsoft.com/office/officeart/2005/8/layout/list1"/>
    <dgm:cxn modelId="{38CC1745-200E-440E-B8D6-A33F8B1674B4}" type="presParOf" srcId="{EDD9B792-4BA4-4009-B053-B9107ABEB7DC}" destId="{9CFA4DE1-9B33-4AAD-8BEB-0E8388584961}" srcOrd="12" destOrd="0" presId="urn:microsoft.com/office/officeart/2005/8/layout/list1"/>
    <dgm:cxn modelId="{2B6EF7A6-03A7-4CB1-B9B6-1436D34CAEC7}" type="presParOf" srcId="{9CFA4DE1-9B33-4AAD-8BEB-0E8388584961}" destId="{27CF5AAC-5D7E-46D3-9AC8-3451A6D5EC93}" srcOrd="0" destOrd="0" presId="urn:microsoft.com/office/officeart/2005/8/layout/list1"/>
    <dgm:cxn modelId="{F498E16A-33CA-48EE-993E-42D5B0DACB21}" type="presParOf" srcId="{9CFA4DE1-9B33-4AAD-8BEB-0E8388584961}" destId="{65FCFC05-218E-4481-84C4-EB1FA84ACA69}" srcOrd="1" destOrd="0" presId="urn:microsoft.com/office/officeart/2005/8/layout/list1"/>
    <dgm:cxn modelId="{BF40857F-0ECA-4B20-ABCD-4925030818F7}" type="presParOf" srcId="{EDD9B792-4BA4-4009-B053-B9107ABEB7DC}" destId="{C79BF96D-5C22-45F9-B25D-4FB7B8471F4D}" srcOrd="13" destOrd="0" presId="urn:microsoft.com/office/officeart/2005/8/layout/list1"/>
    <dgm:cxn modelId="{B65BF2F5-D07E-40B4-BC18-77CC22E2F7AB}" type="presParOf" srcId="{EDD9B792-4BA4-4009-B053-B9107ABEB7DC}" destId="{FE880A0C-49B9-4699-88A6-4F5037B14220}" srcOrd="14" destOrd="0" presId="urn:microsoft.com/office/officeart/2005/8/layout/list1"/>
    <dgm:cxn modelId="{B2B9DEC8-9702-41D8-9EF9-96CB9DB1A4FD}" type="presParOf" srcId="{EDD9B792-4BA4-4009-B053-B9107ABEB7DC}" destId="{FD1A00E7-487B-4562-A421-982F8C47981B}" srcOrd="15" destOrd="0" presId="urn:microsoft.com/office/officeart/2005/8/layout/list1"/>
    <dgm:cxn modelId="{14CDD31F-9054-4EB1-A733-F2433D1FB5BB}" type="presParOf" srcId="{EDD9B792-4BA4-4009-B053-B9107ABEB7DC}" destId="{8B9087C0-ADEE-4715-832F-620C591F62A0}" srcOrd="16" destOrd="0" presId="urn:microsoft.com/office/officeart/2005/8/layout/list1"/>
    <dgm:cxn modelId="{C50CB833-FDCF-4C72-9913-B1EF4E45BFCF}" type="presParOf" srcId="{8B9087C0-ADEE-4715-832F-620C591F62A0}" destId="{C20CF7BD-6B55-493B-9CE9-F07766DA1A50}" srcOrd="0" destOrd="0" presId="urn:microsoft.com/office/officeart/2005/8/layout/list1"/>
    <dgm:cxn modelId="{A10B7466-7101-47EC-ADCE-02B22D4E14E7}" type="presParOf" srcId="{8B9087C0-ADEE-4715-832F-620C591F62A0}" destId="{B7989502-9C36-439F-A8C6-93385AB05231}" srcOrd="1" destOrd="0" presId="urn:microsoft.com/office/officeart/2005/8/layout/list1"/>
    <dgm:cxn modelId="{7D5D3897-4EE0-43D7-963C-585DAEDDAFF3}" type="presParOf" srcId="{EDD9B792-4BA4-4009-B053-B9107ABEB7DC}" destId="{5254C485-8CD5-4CEA-9B14-890325201EBB}" srcOrd="17" destOrd="0" presId="urn:microsoft.com/office/officeart/2005/8/layout/list1"/>
    <dgm:cxn modelId="{B05CF700-703E-4418-8F91-1E35CDE6F340}" type="presParOf" srcId="{EDD9B792-4BA4-4009-B053-B9107ABEB7DC}" destId="{77933D02-4B2F-443B-80AE-7994937F7D0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78483-D902-4013-A716-AD81E3A96589}">
      <dsp:nvSpPr>
        <dsp:cNvPr id="0" name=""/>
        <dsp:cNvSpPr/>
      </dsp:nvSpPr>
      <dsp:spPr>
        <a:xfrm>
          <a:off x="0" y="662220"/>
          <a:ext cx="8229600" cy="3294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9956D-A982-4F7A-9442-3272BF517781}">
      <dsp:nvSpPr>
        <dsp:cNvPr id="0" name=""/>
        <dsp:cNvSpPr/>
      </dsp:nvSpPr>
      <dsp:spPr>
        <a:xfrm>
          <a:off x="372839" y="302180"/>
          <a:ext cx="7856760" cy="728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ФГБУ «Федеральный институт медиации» («ФИМ»)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379" y="337720"/>
        <a:ext cx="7785680" cy="656968"/>
      </dsp:txXfrm>
    </dsp:sp>
    <dsp:sp modelId="{ED823E2B-00AD-47D2-8451-737A879DDA27}">
      <dsp:nvSpPr>
        <dsp:cNvPr id="0" name=""/>
        <dsp:cNvSpPr/>
      </dsp:nvSpPr>
      <dsp:spPr>
        <a:xfrm>
          <a:off x="0" y="1639643"/>
          <a:ext cx="8229600" cy="3647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BC038-16E7-4CC2-A829-CC67FE948741}">
      <dsp:nvSpPr>
        <dsp:cNvPr id="0" name=""/>
        <dsp:cNvSpPr/>
      </dsp:nvSpPr>
      <dsp:spPr>
        <a:xfrm>
          <a:off x="386702" y="1207595"/>
          <a:ext cx="7842897" cy="856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Службы медиации регионов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518" y="1249411"/>
        <a:ext cx="7759265" cy="772980"/>
      </dsp:txXfrm>
    </dsp:sp>
    <dsp:sp modelId="{D70410AF-977E-4D14-A599-06FB60ADE592}">
      <dsp:nvSpPr>
        <dsp:cNvPr id="0" name=""/>
        <dsp:cNvSpPr/>
      </dsp:nvSpPr>
      <dsp:spPr>
        <a:xfrm>
          <a:off x="0" y="2902940"/>
          <a:ext cx="8229600" cy="3094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F5119-03F2-49BA-AE08-5480B89C2913}">
      <dsp:nvSpPr>
        <dsp:cNvPr id="0" name=""/>
        <dsp:cNvSpPr/>
      </dsp:nvSpPr>
      <dsp:spPr>
        <a:xfrm>
          <a:off x="392967" y="2359722"/>
          <a:ext cx="7836632" cy="8743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Служба психолого-педагогического, медико-социального обеспечения в муниципальной системе образования МО ГО «Сыктывкар»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649" y="2402404"/>
        <a:ext cx="7751268" cy="788987"/>
      </dsp:txXfrm>
    </dsp:sp>
    <dsp:sp modelId="{FE880A0C-49B9-4699-88A6-4F5037B14220}">
      <dsp:nvSpPr>
        <dsp:cNvPr id="0" name=""/>
        <dsp:cNvSpPr/>
      </dsp:nvSpPr>
      <dsp:spPr>
        <a:xfrm flipV="1">
          <a:off x="0" y="3878205"/>
          <a:ext cx="8229600" cy="2093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04140" rIns="638708" bIns="3556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/>
        </a:p>
      </dsp:txBody>
      <dsp:txXfrm rot="10800000">
        <a:off x="0" y="3878205"/>
        <a:ext cx="8229600" cy="209337"/>
      </dsp:txXfrm>
    </dsp:sp>
    <dsp:sp modelId="{65FCFC05-218E-4481-84C4-EB1FA84ACA69}">
      <dsp:nvSpPr>
        <dsp:cNvPr id="0" name=""/>
        <dsp:cNvSpPr/>
      </dsp:nvSpPr>
      <dsp:spPr>
        <a:xfrm>
          <a:off x="472297" y="3406996"/>
          <a:ext cx="7757302" cy="70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Служба медиации МУДО «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ЦППМиСП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801" y="3441500"/>
        <a:ext cx="7688294" cy="637808"/>
      </dsp:txXfrm>
    </dsp:sp>
    <dsp:sp modelId="{77933D02-4B2F-443B-80AE-7994937F7D05}">
      <dsp:nvSpPr>
        <dsp:cNvPr id="0" name=""/>
        <dsp:cNvSpPr/>
      </dsp:nvSpPr>
      <dsp:spPr>
        <a:xfrm>
          <a:off x="0" y="5112567"/>
          <a:ext cx="8229600" cy="1258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989502-9C36-439F-A8C6-93385AB05231}">
      <dsp:nvSpPr>
        <dsp:cNvPr id="0" name=""/>
        <dsp:cNvSpPr/>
      </dsp:nvSpPr>
      <dsp:spPr>
        <a:xfrm>
          <a:off x="491359" y="4523806"/>
          <a:ext cx="7738240" cy="732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Службы школьной медиации 37 образовательных организаций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7130" y="4559577"/>
        <a:ext cx="7666698" cy="661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7731B-6244-409E-8BF4-6D85FB5F6176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F31E8-36D3-4C41-9F48-6036DDEB8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8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F31E8-36D3-4C41-9F48-6036DDEB8DF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08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450048" cy="93610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effectLst/>
              </a:rPr>
              <a:t> </a:t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Становление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медиации Центра 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424" y="20360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администрации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ГО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«Сыктывкар» 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учреждение дополнительного образования «Центр психолого-педагогической, медицинской и социальной помощи»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Picture 2" descr="Эмблема ЦППР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390" y="6044910"/>
            <a:ext cx="1169876" cy="7731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7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06084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службы медиации </a:t>
            </a:r>
            <a:b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 ДО «ЦППМиСП» со службами школьной медиации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4417" y="1844824"/>
            <a:ext cx="7968023" cy="4482651"/>
            <a:chOff x="564417" y="1844824"/>
            <a:chExt cx="7334065" cy="4482651"/>
          </a:xfrm>
        </p:grpSpPr>
        <p:sp>
          <p:nvSpPr>
            <p:cNvPr id="11" name="Shape 10"/>
            <p:cNvSpPr/>
            <p:nvPr/>
          </p:nvSpPr>
          <p:spPr>
            <a:xfrm rot="17203626" flipV="1">
              <a:off x="4899981" y="3544978"/>
              <a:ext cx="18076" cy="60149"/>
            </a:xfrm>
            <a:prstGeom prst="swooshArrow">
              <a:avLst>
                <a:gd name="adj1" fmla="val 16310"/>
                <a:gd name="adj2" fmla="val 313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564417" y="1844824"/>
              <a:ext cx="7175935" cy="1008112"/>
            </a:xfrm>
            <a:custGeom>
              <a:avLst/>
              <a:gdLst>
                <a:gd name="connsiteX0" fmla="*/ 0 w 6629801"/>
                <a:gd name="connsiteY0" fmla="*/ 0 h 724154"/>
                <a:gd name="connsiteX1" fmla="*/ 6629801 w 6629801"/>
                <a:gd name="connsiteY1" fmla="*/ 0 h 724154"/>
                <a:gd name="connsiteX2" fmla="*/ 6629801 w 6629801"/>
                <a:gd name="connsiteY2" fmla="*/ 724154 h 724154"/>
                <a:gd name="connsiteX3" fmla="*/ 0 w 6629801"/>
                <a:gd name="connsiteY3" fmla="*/ 724154 h 724154"/>
                <a:gd name="connsiteX4" fmla="*/ 0 w 6629801"/>
                <a:gd name="connsiteY4" fmla="*/ 0 h 72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9801" h="724154">
                  <a:moveTo>
                    <a:pt x="0" y="0"/>
                  </a:moveTo>
                  <a:lnTo>
                    <a:pt x="6629801" y="0"/>
                  </a:lnTo>
                  <a:lnTo>
                    <a:pt x="6629801" y="724154"/>
                  </a:lnTo>
                  <a:lnTo>
                    <a:pt x="0" y="7241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b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rgbClr val="8064A2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компетентности педагогов в вопросах  профилактики основных проблем, приводящих к конфликтным ситуациям (школьный </a:t>
              </a:r>
              <a:r>
                <a:rPr lang="ru-RU" sz="2000" b="1" dirty="0" err="1">
                  <a:solidFill>
                    <a:srgbClr val="8064A2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буллинг</a:t>
              </a:r>
              <a:r>
                <a:rPr lang="ru-RU" sz="2000" b="1" dirty="0" smtClean="0">
                  <a:solidFill>
                    <a:srgbClr val="8064A2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деструктивное </a:t>
              </a:r>
              <a:r>
                <a:rPr lang="ru-RU" sz="2000" b="1" dirty="0">
                  <a:solidFill>
                    <a:srgbClr val="8064A2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поведение, неудовлетворительные коммуникации и т.д.)</a:t>
              </a:r>
              <a:endPara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56478" y="4624439"/>
              <a:ext cx="2942004" cy="1703036"/>
            </a:xfrm>
            <a:custGeom>
              <a:avLst/>
              <a:gdLst>
                <a:gd name="connsiteX0" fmla="*/ 0 w 2942004"/>
                <a:gd name="connsiteY0" fmla="*/ 0 h 1703036"/>
                <a:gd name="connsiteX1" fmla="*/ 2942004 w 2942004"/>
                <a:gd name="connsiteY1" fmla="*/ 0 h 1703036"/>
                <a:gd name="connsiteX2" fmla="*/ 2942004 w 2942004"/>
                <a:gd name="connsiteY2" fmla="*/ 1703036 h 1703036"/>
                <a:gd name="connsiteX3" fmla="*/ 0 w 2942004"/>
                <a:gd name="connsiteY3" fmla="*/ 1703036 h 1703036"/>
                <a:gd name="connsiteX4" fmla="*/ 0 w 2942004"/>
                <a:gd name="connsiteY4" fmla="*/ 0 h 170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004" h="1703036">
                  <a:moveTo>
                    <a:pt x="0" y="0"/>
                  </a:moveTo>
                  <a:lnTo>
                    <a:pt x="2942004" y="0"/>
                  </a:lnTo>
                  <a:lnTo>
                    <a:pt x="2942004" y="1703036"/>
                  </a:lnTo>
                  <a:lnTo>
                    <a:pt x="0" y="17030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t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13853" y="3181618"/>
            <a:ext cx="35283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332741"/>
              </a:buCl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педагогами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аспектами деятельности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заявленной проблематике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181618"/>
            <a:ext cx="3672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332741"/>
              </a:buCl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создавать в классе соответствующую интеллектуальную и эмоциональную обстановку, атмосферу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педагогической поддержки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0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06084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службы медиации </a:t>
            </a:r>
            <a:b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 ДО «ЦППМиСП» со службами школьной медиации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4417" y="1844824"/>
            <a:ext cx="7968023" cy="4482651"/>
            <a:chOff x="564417" y="1844824"/>
            <a:chExt cx="7334065" cy="4482651"/>
          </a:xfrm>
        </p:grpSpPr>
        <p:sp>
          <p:nvSpPr>
            <p:cNvPr id="11" name="Shape 10"/>
            <p:cNvSpPr/>
            <p:nvPr/>
          </p:nvSpPr>
          <p:spPr>
            <a:xfrm rot="17203626" flipV="1">
              <a:off x="4899981" y="3544978"/>
              <a:ext cx="18076" cy="60149"/>
            </a:xfrm>
            <a:prstGeom prst="swooshArrow">
              <a:avLst>
                <a:gd name="adj1" fmla="val 16310"/>
                <a:gd name="adj2" fmla="val 313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564417" y="1844824"/>
              <a:ext cx="7175935" cy="864096"/>
            </a:xfrm>
            <a:custGeom>
              <a:avLst/>
              <a:gdLst>
                <a:gd name="connsiteX0" fmla="*/ 0 w 6629801"/>
                <a:gd name="connsiteY0" fmla="*/ 0 h 724154"/>
                <a:gd name="connsiteX1" fmla="*/ 6629801 w 6629801"/>
                <a:gd name="connsiteY1" fmla="*/ 0 h 724154"/>
                <a:gd name="connsiteX2" fmla="*/ 6629801 w 6629801"/>
                <a:gd name="connsiteY2" fmla="*/ 724154 h 724154"/>
                <a:gd name="connsiteX3" fmla="*/ 0 w 6629801"/>
                <a:gd name="connsiteY3" fmla="*/ 724154 h 724154"/>
                <a:gd name="connsiteX4" fmla="*/ 0 w 6629801"/>
                <a:gd name="connsiteY4" fmla="*/ 0 h 72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9801" h="724154">
                  <a:moveTo>
                    <a:pt x="0" y="0"/>
                  </a:moveTo>
                  <a:lnTo>
                    <a:pt x="6629801" y="0"/>
                  </a:lnTo>
                  <a:lnTo>
                    <a:pt x="6629801" y="724154"/>
                  </a:lnTo>
                  <a:lnTo>
                    <a:pt x="0" y="7241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b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rgbClr val="8064A2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у обучающихся активной позиции в разрешении и предотвращении конфликтных ситуаций</a:t>
              </a:r>
              <a:endPara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56478" y="4624439"/>
              <a:ext cx="2942004" cy="1703036"/>
            </a:xfrm>
            <a:custGeom>
              <a:avLst/>
              <a:gdLst>
                <a:gd name="connsiteX0" fmla="*/ 0 w 2942004"/>
                <a:gd name="connsiteY0" fmla="*/ 0 h 1703036"/>
                <a:gd name="connsiteX1" fmla="*/ 2942004 w 2942004"/>
                <a:gd name="connsiteY1" fmla="*/ 0 h 1703036"/>
                <a:gd name="connsiteX2" fmla="*/ 2942004 w 2942004"/>
                <a:gd name="connsiteY2" fmla="*/ 1703036 h 1703036"/>
                <a:gd name="connsiteX3" fmla="*/ 0 w 2942004"/>
                <a:gd name="connsiteY3" fmla="*/ 1703036 h 1703036"/>
                <a:gd name="connsiteX4" fmla="*/ 0 w 2942004"/>
                <a:gd name="connsiteY4" fmla="*/ 0 h 170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004" h="1703036">
                  <a:moveTo>
                    <a:pt x="0" y="0"/>
                  </a:moveTo>
                  <a:lnTo>
                    <a:pt x="2942004" y="0"/>
                  </a:lnTo>
                  <a:lnTo>
                    <a:pt x="2942004" y="1703036"/>
                  </a:lnTo>
                  <a:lnTo>
                    <a:pt x="0" y="17030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t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13853" y="3181618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Aft>
                <a:spcPct val="0"/>
              </a:spcAft>
              <a:buClr>
                <a:srgbClr val="332741"/>
              </a:buClr>
              <a:defRPr/>
            </a:pPr>
            <a:r>
              <a:rPr lang="ru-RU" sz="2000" dirty="0" smtClean="0">
                <a:solidFill>
                  <a:srgbClr val="8064A2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навыков поведения в конфликтных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181618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Aft>
                <a:spcPct val="0"/>
              </a:spcAft>
              <a:buClr>
                <a:srgbClr val="332741"/>
              </a:buCl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ресурсов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06084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службы медиации </a:t>
            </a:r>
            <a:b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 ДО «ЦППМиСП» со службами школьной медиации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4417" y="1844824"/>
            <a:ext cx="7968023" cy="4482651"/>
            <a:chOff x="564417" y="1844824"/>
            <a:chExt cx="7334065" cy="4482651"/>
          </a:xfrm>
        </p:grpSpPr>
        <p:sp>
          <p:nvSpPr>
            <p:cNvPr id="11" name="Shape 10"/>
            <p:cNvSpPr/>
            <p:nvPr/>
          </p:nvSpPr>
          <p:spPr>
            <a:xfrm rot="17203626" flipV="1">
              <a:off x="4899981" y="3544978"/>
              <a:ext cx="18076" cy="60149"/>
            </a:xfrm>
            <a:prstGeom prst="swooshArrow">
              <a:avLst>
                <a:gd name="adj1" fmla="val 16310"/>
                <a:gd name="adj2" fmla="val 313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564417" y="1844824"/>
              <a:ext cx="7175935" cy="864096"/>
            </a:xfrm>
            <a:custGeom>
              <a:avLst/>
              <a:gdLst>
                <a:gd name="connsiteX0" fmla="*/ 0 w 6629801"/>
                <a:gd name="connsiteY0" fmla="*/ 0 h 724154"/>
                <a:gd name="connsiteX1" fmla="*/ 6629801 w 6629801"/>
                <a:gd name="connsiteY1" fmla="*/ 0 h 724154"/>
                <a:gd name="connsiteX2" fmla="*/ 6629801 w 6629801"/>
                <a:gd name="connsiteY2" fmla="*/ 724154 h 724154"/>
                <a:gd name="connsiteX3" fmla="*/ 0 w 6629801"/>
                <a:gd name="connsiteY3" fmla="*/ 724154 h 724154"/>
                <a:gd name="connsiteX4" fmla="*/ 0 w 6629801"/>
                <a:gd name="connsiteY4" fmla="*/ 0 h 72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9801" h="724154">
                  <a:moveTo>
                    <a:pt x="0" y="0"/>
                  </a:moveTo>
                  <a:lnTo>
                    <a:pt x="6629801" y="0"/>
                  </a:lnTo>
                  <a:lnTo>
                    <a:pt x="6629801" y="724154"/>
                  </a:lnTo>
                  <a:lnTo>
                    <a:pt x="0" y="7241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b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rgbClr val="8064A2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Просвещение родителей в вопросах  управления конфликтами и разрешения трудностей во взаимоотношениях с детьми</a:t>
              </a:r>
              <a:endPara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56478" y="4624439"/>
              <a:ext cx="2942004" cy="1703036"/>
            </a:xfrm>
            <a:custGeom>
              <a:avLst/>
              <a:gdLst>
                <a:gd name="connsiteX0" fmla="*/ 0 w 2942004"/>
                <a:gd name="connsiteY0" fmla="*/ 0 h 1703036"/>
                <a:gd name="connsiteX1" fmla="*/ 2942004 w 2942004"/>
                <a:gd name="connsiteY1" fmla="*/ 0 h 1703036"/>
                <a:gd name="connsiteX2" fmla="*/ 2942004 w 2942004"/>
                <a:gd name="connsiteY2" fmla="*/ 1703036 h 1703036"/>
                <a:gd name="connsiteX3" fmla="*/ 0 w 2942004"/>
                <a:gd name="connsiteY3" fmla="*/ 1703036 h 1703036"/>
                <a:gd name="connsiteX4" fmla="*/ 0 w 2942004"/>
                <a:gd name="connsiteY4" fmla="*/ 0 h 170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004" h="1703036">
                  <a:moveTo>
                    <a:pt x="0" y="0"/>
                  </a:moveTo>
                  <a:lnTo>
                    <a:pt x="2942004" y="0"/>
                  </a:lnTo>
                  <a:lnTo>
                    <a:pt x="2942004" y="1703036"/>
                  </a:lnTo>
                  <a:lnTo>
                    <a:pt x="0" y="17030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t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13853" y="3181618"/>
            <a:ext cx="3528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332741"/>
              </a:buClr>
              <a:defRPr/>
            </a:pPr>
            <a:r>
              <a:rPr lang="ru-RU" sz="2000" dirty="0" smtClean="0">
                <a:solidFill>
                  <a:srgbClr val="8064A2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компетентностями,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обеспечивающими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неконфликтное личностно-ориентированное общение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181618"/>
            <a:ext cx="36724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332741"/>
              </a:buClr>
              <a:defRPr/>
            </a:pPr>
            <a:r>
              <a:rPr lang="ru-RU" sz="2000" dirty="0" smtClean="0">
                <a:solidFill>
                  <a:srgbClr val="8064A2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родителями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воспитательными приемами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проблематике</a:t>
            </a:r>
          </a:p>
          <a:p>
            <a:pPr marL="457200" lvl="0" indent="-4572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332741"/>
              </a:buClr>
              <a:defRPr/>
            </a:pPr>
            <a:r>
              <a:rPr lang="ru-RU" sz="2000" dirty="0" smtClean="0">
                <a:solidFill>
                  <a:srgbClr val="8064A2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lvl="0" indent="-4572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332741"/>
              </a:buClr>
              <a:defRPr/>
            </a:pPr>
            <a:endParaRPr lang="ru-RU" sz="2000" dirty="0" smtClean="0">
              <a:solidFill>
                <a:srgbClr val="8064A2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2000" dirty="0">
                <a:solidFill>
                  <a:srgbClr val="8064A2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8064A2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индивидуально - личностных и психологических особенностей детей</a:t>
            </a:r>
          </a:p>
          <a:p>
            <a:pPr marL="457200" lvl="0" indent="-4572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332741"/>
              </a:buClr>
              <a:defRPr/>
            </a:pPr>
            <a:endParaRPr lang="ru-RU" sz="2000" dirty="0">
              <a:solidFill>
                <a:srgbClr val="8064A2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периода становления службы медиации Центра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пройдены основные этапы организации службы медиации Центра;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единый концептуальный подход   членов службы к методу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«Школьная медиация»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проблематикой обозначены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деятельности в данном направлении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07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700808"/>
          </a:xfrm>
        </p:spPr>
        <p:txBody>
          <a:bodyPr/>
          <a:lstStyle/>
          <a:p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Удачи в становлении службы медиации Центра!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0950" y="5385006"/>
            <a:ext cx="8465546" cy="13483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Кошель И.А., педагог-психолог, заместитель директора МУ ДО «ЦППМиСП»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im2-tub-ru.yandex.net/i?id=7f58ee9435c0b9e5f25d4914f6bca5f6-127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1508" y="1844824"/>
            <a:ext cx="5445563" cy="3744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676400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7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</a:t>
            </a:r>
            <a:r>
              <a:rPr lang="ru-RU" sz="3200" b="1" dirty="0" smtClean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правовое основание </a:t>
            </a:r>
            <a:r>
              <a:rPr lang="ru-RU" sz="3200" b="1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служб школьной медиации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endParaRPr lang="ru-RU" sz="1600" dirty="0">
              <a:solidFill>
                <a:schemeClr val="tx1"/>
              </a:solidFill>
              <a:latin typeface="Times New Roman, serif"/>
            </a:endParaRP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, serif"/>
              </a:rPr>
              <a:t>	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 июля 2010 г. № 193-ФЗ "Об альтернативной процедуре урегулирования споров с участием посредника (процедуре медиации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)»;</a:t>
            </a: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«Об образовании в Российской      Федерации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761 от 1 июня 2012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«О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стратегии действий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на 2012-2017 годы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Стандарты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медиации,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Всероссийской ассоциацией восстановительной медиации 17 марта 2009 г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до 2017 года сети служб медиации для восстановительного правосудия в отношении детей, не достигших возраста, с которого наступает уголовная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Распоряжением Правительства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июня 2014г.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1430-р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Концепция долгосрочного социально-экономического развития Российской Федерации на период до 2020 года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утвержденная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 ноября 2008 г. №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1662-р;</a:t>
            </a: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«Рекомендации по организации служб школьной медиации в образовательных организациях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письмо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ноября 2013г.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BK-54/07вн;</a:t>
            </a: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созданию и развитию служб школьной медиации в образовательной организации», ФГБУ «Федеральный институт медиации» 2015г.;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BC65"/>
              </a:buClr>
              <a:buSzPct val="70000"/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по внедрению восстановительных технологий (в том числе медиации) в воспитательную деятельность образовательных организаций» письмо Министерства образования и науки Российской Федерации от 26 декабря 2017 г. № 07-7657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	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Clr>
                <a:srgbClr val="FFBC65"/>
              </a:buClr>
              <a:buSzPct val="70000"/>
              <a:defRPr/>
            </a:pPr>
            <a:r>
              <a:rPr lang="ru-RU" sz="3200" b="1" dirty="0" smtClean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создания служб </a:t>
            </a:r>
            <a:r>
              <a:rPr lang="ru-RU" sz="3200" b="1" dirty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медиации</a:t>
            </a:r>
            <a:endParaRPr lang="ru-RU" sz="3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lvl="0" indent="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cap="small" dirty="0" smtClean="0">
              <a:ln w="12700">
                <a:noFill/>
              </a:ln>
              <a:solidFill>
                <a:srgbClr val="000066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cap="small" dirty="0">
              <a:ln w="12700">
                <a:noFill/>
              </a:ln>
              <a:solidFill>
                <a:srgbClr val="000066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cap="small" dirty="0" smtClean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cap="small" dirty="0" smtClean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современном обществе все в большей степени      наблюдается социальное расслоение</a:t>
            </a:r>
            <a:b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b="1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</a:t>
            </a:r>
            <a: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емья утрачивает свои ведущие позиции в процессах социализации </a:t>
            </a:r>
            <a:r>
              <a:rPr lang="ru-RU" cap="small" dirty="0" smtClean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детей</a:t>
            </a:r>
          </a:p>
          <a:p>
            <a:pPr marL="0" lv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cap="small" dirty="0" smtClean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b="1" cap="small" dirty="0" smtClean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ru-RU" cap="small" dirty="0" smtClean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аблюдается рост детских асоциальных проявлений</a:t>
            </a:r>
          </a:p>
          <a:p>
            <a:pPr marL="0" indent="0">
              <a:buNone/>
            </a:pPr>
            <a: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b="1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условиях внедрения ФГОС службы школьной медиации способствуют созданию </a:t>
            </a:r>
            <a:r>
              <a:rPr lang="ru-RU" cap="small" dirty="0" err="1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здоровьесберегающей</a:t>
            </a:r>
            <a:r>
              <a:rPr lang="ru-RU" cap="small" dirty="0">
                <a:ln w="12700">
                  <a:noFill/>
                </a:ln>
                <a:solidFill>
                  <a:srgbClr val="00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образовательной среды, формированию безопасного пространства, успешности социализации и адаптации обучающихся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школьной медиации</a:t>
            </a:r>
            <a:r>
              <a:rPr lang="ru-RU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эта служба, созданная в образовательной организации и состоящая из работников образовательной организации, учащихся и их родителей, прошедших необходимую подготовку и обучение основам метода школьной медиации и медиативного подхода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 школьной медиации состоит в формирование благополучного, гуманного и безопасного пространства (среды) для полноценного развития и социализации детей и подростков, в том числе при возникновении трудных жизненных ситуаций, включая вступление их в конфликт с законом.</a:t>
            </a:r>
            <a:endParaRPr lang="ru-RU" sz="6400" dirty="0">
              <a:ln w="12700">
                <a:solidFill>
                  <a:srgbClr val="FFF5D5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350"/>
              </a:lnSpc>
              <a:spcAft>
                <a:spcPts val="1125"/>
              </a:spcAft>
              <a:buNone/>
            </a:pPr>
            <a:endParaRPr lang="ru-RU" sz="4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350"/>
              </a:lnSpc>
              <a:spcAft>
                <a:spcPts val="1125"/>
              </a:spcAft>
              <a:buNone/>
            </a:pP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Преимущества </a:t>
            </a:r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использования медиации в 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школе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375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Процедура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медиации – универсальна, она позволяет урегулировать споры и конфликты независимо от возраста и социального статуса участников.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375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Процедура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медиации транслирует уважение к личности каждого участника, развивает отношения и выводит их на более высокий уровень взаимодействия, развивая навыки сотрудничества.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375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Участие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медиации способствует личностному росту, развивает </a:t>
            </a:r>
            <a:r>
              <a:rPr lang="ru-RU" sz="6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эмпатию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учит осознанности и самоконтролю.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375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Участие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медиации в формате школьной службы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дает возможность для реализации социальных, лидерских потребностей у подростков, содействует их успешной социализации.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375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Медиация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создает условия для предотвращения асоциальных форм поведения трудных детей и подростков, коррекции поведения несовершеннолетних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правонарушителей.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ts val="1350"/>
              </a:lnSpc>
              <a:spcBef>
                <a:spcPts val="375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Наличие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образовательных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организациях служб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медиации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являются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одним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факторов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поддержания безопасности </a:t>
            </a:r>
            <a:r>
              <a:rPr lang="ru-RU" sz="6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образовательной среды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6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ts val="1350"/>
              </a:lnSpc>
              <a:spcBef>
                <a:spcPts val="375"/>
              </a:spcBef>
              <a:spcAft>
                <a:spcPts val="800"/>
              </a:spcAft>
              <a:buNone/>
            </a:pPr>
            <a:r>
              <a:rPr lang="ru-RU" sz="4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4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016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 b="1" dirty="0" smtClean="0">
                <a:solidFill>
                  <a:srgbClr val="3333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Медиация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альтернативна 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любому директивному способу разрешения споров, когда спорящие стороны лишены возможности влиять на исход спора, а полномочия на принятие решений по спору делегированы третьему лицу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19256" cy="4032448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B2B2"/>
              </a:buClr>
              <a:buNone/>
              <a:defRPr/>
            </a:pPr>
            <a:endParaRPr lang="ru-RU" sz="2800" b="1" dirty="0">
              <a:solidFill>
                <a:srgbClr val="8064A2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125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«Школьная медиация»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это инновационный метод, который применяется для разрешения споров и предотвращения конфликтных ситуаций между участниками образовательного процесса в качестве современного альтернативного способа разрешения споров.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6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88640"/>
            <a:ext cx="885698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Сеть служб медиации</a:t>
            </a:r>
            <a:endParaRPr lang="ru-RU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437007"/>
              </p:ext>
            </p:extLst>
          </p:nvPr>
        </p:nvGraphicFramePr>
        <p:xfrm>
          <a:off x="683568" y="1124744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педагогов МУ ДО «ЦППМиСП» в области медиации является повышение культуры коммуникации через внедрение методов урегулирования конфликтов и медиации в практику работы муниципальных образовательных организаций.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112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службы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медиации Центра: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375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Оказывать помощь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разрешении конфликтов между участниками образовательного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процесса, представляя  нейтральную сторону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медиатор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Центра). Реализуется через обращение муниципальных образовательных организаций с запросом на разрешение конфликта с применением процедуры медиации и привлечением медиатора из Центра.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375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навыкам эффективного поведения в конфликте с целью его разрешения. Реализуется через различные формы профилактической деятельности со всеми участниками образовательных отношений, которые проводятся педагогами Центра по заявкам МОО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Bef>
                <a:spcPts val="375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Оказывать методическую помощь в организации сети школьных служб медиации.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06084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Взаимодействие </a:t>
            </a: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службы медиации 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 </a:t>
            </a: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«ЦППМиСП» 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службами школьной медиации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64417" y="1844824"/>
            <a:ext cx="7968023" cy="4482651"/>
            <a:chOff x="564417" y="1844824"/>
            <a:chExt cx="7334065" cy="4482651"/>
          </a:xfrm>
        </p:grpSpPr>
        <p:sp>
          <p:nvSpPr>
            <p:cNvPr id="11" name="Shape 10"/>
            <p:cNvSpPr/>
            <p:nvPr/>
          </p:nvSpPr>
          <p:spPr>
            <a:xfrm rot="17203626" flipV="1">
              <a:off x="4899981" y="3544978"/>
              <a:ext cx="18076" cy="60149"/>
            </a:xfrm>
            <a:prstGeom prst="swooshArrow">
              <a:avLst>
                <a:gd name="adj1" fmla="val 16310"/>
                <a:gd name="adj2" fmla="val 313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564417" y="1844824"/>
              <a:ext cx="7175935" cy="724154"/>
            </a:xfrm>
            <a:custGeom>
              <a:avLst/>
              <a:gdLst>
                <a:gd name="connsiteX0" fmla="*/ 0 w 6629801"/>
                <a:gd name="connsiteY0" fmla="*/ 0 h 724154"/>
                <a:gd name="connsiteX1" fmla="*/ 6629801 w 6629801"/>
                <a:gd name="connsiteY1" fmla="*/ 0 h 724154"/>
                <a:gd name="connsiteX2" fmla="*/ 6629801 w 6629801"/>
                <a:gd name="connsiteY2" fmla="*/ 724154 h 724154"/>
                <a:gd name="connsiteX3" fmla="*/ 0 w 6629801"/>
                <a:gd name="connsiteY3" fmla="*/ 724154 h 724154"/>
                <a:gd name="connsiteX4" fmla="*/ 0 w 6629801"/>
                <a:gd name="connsiteY4" fmla="*/ 0 h 72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9801" h="724154">
                  <a:moveTo>
                    <a:pt x="0" y="0"/>
                  </a:moveTo>
                  <a:lnTo>
                    <a:pt x="6629801" y="0"/>
                  </a:lnTo>
                  <a:lnTo>
                    <a:pt x="6629801" y="724154"/>
                  </a:lnTo>
                  <a:lnTo>
                    <a:pt x="0" y="7241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b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Просвещение педагогических коллективов в вопросах управления конфликтами</a:t>
              </a:r>
              <a:endPara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56478" y="4624439"/>
              <a:ext cx="2942004" cy="1703036"/>
            </a:xfrm>
            <a:custGeom>
              <a:avLst/>
              <a:gdLst>
                <a:gd name="connsiteX0" fmla="*/ 0 w 2942004"/>
                <a:gd name="connsiteY0" fmla="*/ 0 h 1703036"/>
                <a:gd name="connsiteX1" fmla="*/ 2942004 w 2942004"/>
                <a:gd name="connsiteY1" fmla="*/ 0 h 1703036"/>
                <a:gd name="connsiteX2" fmla="*/ 2942004 w 2942004"/>
                <a:gd name="connsiteY2" fmla="*/ 1703036 h 1703036"/>
                <a:gd name="connsiteX3" fmla="*/ 0 w 2942004"/>
                <a:gd name="connsiteY3" fmla="*/ 1703036 h 1703036"/>
                <a:gd name="connsiteX4" fmla="*/ 0 w 2942004"/>
                <a:gd name="connsiteY4" fmla="*/ 0 h 170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004" h="1703036">
                  <a:moveTo>
                    <a:pt x="0" y="0"/>
                  </a:moveTo>
                  <a:lnTo>
                    <a:pt x="2942004" y="0"/>
                  </a:lnTo>
                  <a:lnTo>
                    <a:pt x="2942004" y="1703036"/>
                  </a:lnTo>
                  <a:lnTo>
                    <a:pt x="0" y="17030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t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 dirty="0"/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395536" y="2924944"/>
            <a:ext cx="352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Приращение у педагогов навыков разрешения конфликтных ситуаций, знание медиативных техник и приемов работы с конфликтами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2996952"/>
            <a:ext cx="36724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педагогами компетентностями, обеспечивающими  неконфликтное личностно-ориентированное общение </a:t>
            </a:r>
          </a:p>
        </p:txBody>
      </p:sp>
    </p:spTree>
    <p:extLst>
      <p:ext uri="{BB962C8B-B14F-4D97-AF65-F5344CB8AC3E}">
        <p14:creationId xmlns:p14="http://schemas.microsoft.com/office/powerpoint/2010/main" val="41324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984</TotalTime>
  <Words>323</Words>
  <Application>Microsoft Office PowerPoint</Application>
  <PresentationFormat>Экран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    Становление службы медиации Центра </vt:lpstr>
      <vt:lpstr>Нормативно – правовое основание  организации служб школьной медиации</vt:lpstr>
      <vt:lpstr>Актуальность создания служб школьной медиации</vt:lpstr>
      <vt:lpstr>Служба школьной медиации - эта служба, созданная в образовательной организации и состоящая из работников образовательной организации, учащихся и их родителей, прошедших необходимую подготовку и обучение основам метода школьной медиации и медиативного подхода</vt:lpstr>
      <vt:lpstr>  Медиация альтернативна любому директивному способу разрешения споров, когда спорящие стороны лишены возможности влиять на исход спора, а полномочия на принятие решений по спору делегированы третьему лицу</vt:lpstr>
      <vt:lpstr>Презентация PowerPoint</vt:lpstr>
      <vt:lpstr>Сеть служб медиации</vt:lpstr>
      <vt:lpstr>Целью работы педагогов МУ ДО «ЦППМиСП» в области медиации является повышение культуры коммуникации через внедрение методов урегулирования конфликтов и медиации в практику работы муниципальных образовательных организаций. </vt:lpstr>
      <vt:lpstr> Взаимодействие службы медиации  МУ ДО «ЦППМиСП» со службами школьной медиации </vt:lpstr>
      <vt:lpstr>Взаимодействие службы медиации  МУ ДО «ЦППМиСП» со службами школьной медиации </vt:lpstr>
      <vt:lpstr>Взаимодействие службы медиации  МУ ДО «ЦППМиСП» со службами школьной медиации </vt:lpstr>
      <vt:lpstr>Взаимодействие службы медиации  МУ ДО «ЦППМиСП» со службами школьной медиации </vt:lpstr>
      <vt:lpstr>Проблемы периода становления службы медиации Центра</vt:lpstr>
      <vt:lpstr>Удачи в становлении службы медиации Центра!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«Поддержка семей, имеющих детей на территории МОГО «Сыктывкар»</dc:title>
  <dc:creator>Tan</dc:creator>
  <cp:lastModifiedBy>User</cp:lastModifiedBy>
  <cp:revision>100</cp:revision>
  <dcterms:created xsi:type="dcterms:W3CDTF">2019-10-14T11:19:31Z</dcterms:created>
  <dcterms:modified xsi:type="dcterms:W3CDTF">2019-12-24T08:29:31Z</dcterms:modified>
</cp:coreProperties>
</file>